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67" r:id="rId3"/>
    <p:sldId id="256" r:id="rId4"/>
    <p:sldId id="257" r:id="rId5"/>
    <p:sldId id="258" r:id="rId6"/>
    <p:sldId id="261" r:id="rId7"/>
    <p:sldId id="262" r:id="rId8"/>
    <p:sldId id="259" r:id="rId9"/>
    <p:sldId id="260" r:id="rId10"/>
    <p:sldId id="263" r:id="rId11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列表、边框与色彩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第三课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681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0765" y="628650"/>
            <a:ext cx="244983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  <a:sym typeface="+mn-ea"/>
              </a:rPr>
              <a:t>边框颜色(CSS)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98905" y="1270635"/>
            <a:ext cx="9143365" cy="5073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90000"/>
              </a:lnSpc>
              <a:buNone/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p {</a:t>
            </a:r>
          </a:p>
          <a:p>
            <a:pPr algn="l">
              <a:lnSpc>
                <a:spcPct val="90000"/>
              </a:lnSpc>
              <a:buNone/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    border-color: +颜色;}</a:t>
            </a:r>
          </a:p>
          <a:p>
            <a:pPr algn="l">
              <a:lnSpc>
                <a:spcPct val="90000"/>
              </a:lnSpc>
              <a:buNone/>
            </a:pPr>
            <a:endParaRPr lang="zh-CN" altLang="en-US" sz="2400">
              <a:latin typeface="DengXian" panose="02010600030101010101" charset="-122"/>
              <a:ea typeface="DengXian" panose="02010600030101010101" charset="-122"/>
            </a:endParaRPr>
          </a:p>
          <a:p>
            <a:pPr algn="l">
              <a:lnSpc>
                <a:spcPct val="90000"/>
              </a:lnSpc>
              <a:buNone/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每条边框设置不同颜色：</a:t>
            </a:r>
          </a:p>
          <a:p>
            <a:pPr algn="l">
              <a:lnSpc>
                <a:spcPct val="90000"/>
              </a:lnSpc>
              <a:buNone/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p {</a:t>
            </a:r>
            <a:endParaRPr lang="zh-CN" altLang="en-US" sz="2400">
              <a:latin typeface="DengXian" panose="02010600030101010101" charset="-122"/>
              <a:ea typeface="DengXian" panose="02010600030101010101" charset="-122"/>
            </a:endParaRPr>
          </a:p>
          <a:p>
            <a:pPr algn="l">
              <a:lnSpc>
                <a:spcPct val="90000"/>
              </a:lnSpc>
              <a:buNone/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    border-color: +颜色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  <a:sym typeface="+mn-ea"/>
              </a:rPr>
              <a:t>1 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颜色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  <a:sym typeface="+mn-ea"/>
              </a:rPr>
              <a:t>2 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颜色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  <a:sym typeface="+mn-ea"/>
              </a:rPr>
              <a:t>3 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颜色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  <a:sym typeface="+mn-ea"/>
              </a:rPr>
              <a:t>4 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;}</a:t>
            </a:r>
          </a:p>
          <a:p>
            <a:pPr algn="l">
              <a:lnSpc>
                <a:spcPct val="90000"/>
              </a:lnSpc>
              <a:buNone/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颜色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  <a:sym typeface="+mn-ea"/>
              </a:rPr>
              <a:t>1,2,3,4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分别对应上、右、下、左的颜色</a:t>
            </a:r>
          </a:p>
          <a:p>
            <a:pPr algn="l">
              <a:lnSpc>
                <a:spcPct val="90000"/>
              </a:lnSpc>
              <a:buNone/>
            </a:pPr>
            <a:endParaRPr lang="zh-CN" altLang="en-US" sz="2400">
              <a:latin typeface="DengXian" panose="02010600030101010101" charset="-122"/>
              <a:ea typeface="DengXian" panose="02010600030101010101" charset="-122"/>
              <a:sym typeface="+mn-ea"/>
            </a:endParaRPr>
          </a:p>
          <a:p>
            <a:pPr algn="l">
              <a:lnSpc>
                <a:spcPct val="90000"/>
              </a:lnSpc>
              <a:buNone/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比如：</a:t>
            </a:r>
          </a:p>
          <a:p>
            <a:pPr algn="l">
              <a:lnSpc>
                <a:spcPct val="90000"/>
              </a:lnSpc>
              <a:buNone/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p.one {</a:t>
            </a:r>
          </a:p>
          <a:p>
            <a:pPr algn="l">
              <a:lnSpc>
                <a:spcPct val="90000"/>
              </a:lnSpc>
              <a:buNone/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           border-color: 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  <a:sym typeface="+mn-ea"/>
              </a:rPr>
              <a:t>rgb(100, 100, 90)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;}</a:t>
            </a:r>
          </a:p>
          <a:p>
            <a:pPr algn="l">
              <a:lnSpc>
                <a:spcPct val="90000"/>
              </a:lnSpc>
              <a:buNone/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p.two {</a:t>
            </a:r>
          </a:p>
          <a:p>
            <a:pPr algn="l">
              <a:lnSpc>
                <a:spcPct val="90000"/>
              </a:lnSpc>
              <a:buNone/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           border-color: 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  <a:sym typeface="+mn-ea"/>
              </a:rPr>
              <a:t>rgb(100, 100, 90) rgb(100, 90, 90)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 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  <a:sym typeface="+mn-ea"/>
              </a:rPr>
              <a:t>rgb(90, 100,       	90)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 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  <a:sym typeface="+mn-ea"/>
              </a:rPr>
              <a:t>rgb(100, 100, 100)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;}</a:t>
            </a:r>
          </a:p>
          <a:p>
            <a:pPr algn="l">
              <a:lnSpc>
                <a:spcPct val="90000"/>
              </a:lnSpc>
              <a:buNone/>
            </a:pPr>
            <a:endParaRPr lang="zh-CN" altLang="en-US" sz="2400">
              <a:latin typeface="DengXian" panose="02010600030101010101" charset="-122"/>
              <a:ea typeface="DengXian" panose="0201060003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内容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文本修饰（粗体、斜体、下划线）</a:t>
            </a:r>
            <a:endParaRPr lang="en-US" altLang="zh-CN" dirty="0" smtClean="0"/>
          </a:p>
          <a:p>
            <a:r>
              <a:rPr lang="zh-CN" altLang="en-US" dirty="0" smtClean="0"/>
              <a:t>列表</a:t>
            </a:r>
            <a:endParaRPr lang="en-US" altLang="zh-CN" dirty="0" smtClean="0"/>
          </a:p>
          <a:p>
            <a:r>
              <a:rPr lang="zh-CN" altLang="en-US" dirty="0" smtClean="0"/>
              <a:t>边框</a:t>
            </a:r>
            <a:endParaRPr lang="en-US" altLang="zh-CN" dirty="0" smtClean="0"/>
          </a:p>
          <a:p>
            <a:r>
              <a:rPr lang="zh-CN" altLang="en-US" dirty="0" smtClean="0"/>
              <a:t>色彩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45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196340" y="1446530"/>
            <a:ext cx="60217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>
                <a:latin typeface="DengXian" panose="02010600030101010101" charset="-122"/>
                <a:ea typeface="DengXian" panose="02010600030101010101" charset="-122"/>
              </a:rPr>
              <a:t>设置粗体、斜体和下划线</a:t>
            </a:r>
            <a:r>
              <a:rPr lang="en-US" altLang="zh-CN" sz="3200" b="1">
                <a:latin typeface="DengXian" panose="02010600030101010101" charset="-122"/>
                <a:ea typeface="DengXian" panose="02010600030101010101" charset="-122"/>
              </a:rPr>
              <a:t>(HTML)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96340" y="2660015"/>
            <a:ext cx="7485380" cy="212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>
                <a:latin typeface="DengXian Light" panose="02010600030101010101" charset="-122"/>
                <a:ea typeface="DengXian Light" panose="02010600030101010101" charset="-122"/>
              </a:rPr>
              <a:t>粗体 </a:t>
            </a:r>
            <a:r>
              <a:rPr lang="en-US" altLang="zh-CN" sz="2800">
                <a:latin typeface="DengXian Light" panose="02010600030101010101" charset="-122"/>
                <a:ea typeface="DengXian Light" panose="02010600030101010101" charset="-122"/>
              </a:rPr>
              <a:t>(Bold)</a:t>
            </a:r>
            <a:r>
              <a:rPr lang="zh-CN" altLang="en-US" sz="2800">
                <a:latin typeface="DengXian Light" panose="02010600030101010101" charset="-122"/>
                <a:ea typeface="DengXian Light" panose="02010600030101010101" charset="-122"/>
              </a:rPr>
              <a:t>：</a:t>
            </a:r>
            <a:r>
              <a:rPr lang="en-US" altLang="zh-CN" sz="2800">
                <a:latin typeface="DengXian Light" panose="02010600030101010101" charset="-122"/>
                <a:ea typeface="DengXian Light" panose="02010600030101010101" charset="-122"/>
              </a:rPr>
              <a:t>&lt;b&gt;+</a:t>
            </a:r>
            <a:r>
              <a:rPr lang="zh-CN" altLang="en-US" sz="2800">
                <a:latin typeface="DengXian Light" panose="02010600030101010101" charset="-122"/>
                <a:ea typeface="DengXian Light" panose="02010600030101010101" charset="-122"/>
              </a:rPr>
              <a:t>文本</a:t>
            </a:r>
            <a:r>
              <a:rPr lang="en-US" altLang="zh-CN" sz="2800">
                <a:latin typeface="DengXian Light" panose="02010600030101010101" charset="-122"/>
                <a:ea typeface="DengXian Light" panose="02010600030101010101" charset="-122"/>
              </a:rPr>
              <a:t>+</a:t>
            </a:r>
            <a:r>
              <a:rPr lang="en-US" altLang="zh-CN" sz="3200">
                <a:latin typeface="DengXian Light" panose="02010600030101010101" charset="-122"/>
                <a:ea typeface="DengXian Light" panose="02010600030101010101" charset="-122"/>
                <a:sym typeface="+mn-ea"/>
              </a:rPr>
              <a:t>&lt;/b&gt;</a:t>
            </a:r>
          </a:p>
          <a:p>
            <a:pPr>
              <a:lnSpc>
                <a:spcPct val="130000"/>
              </a:lnSpc>
            </a:pPr>
            <a:r>
              <a:rPr lang="zh-CN" altLang="en-US" sz="2800">
                <a:latin typeface="DengXian Light" panose="02010600030101010101" charset="-122"/>
                <a:ea typeface="DengXian Light" panose="02010600030101010101" charset="-122"/>
                <a:sym typeface="+mn-ea"/>
              </a:rPr>
              <a:t>斜体 </a:t>
            </a:r>
            <a:r>
              <a:rPr lang="en-US" altLang="zh-CN" sz="2800">
                <a:latin typeface="DengXian Light" panose="02010600030101010101" charset="-122"/>
                <a:ea typeface="DengXian Light" panose="02010600030101010101" charset="-122"/>
                <a:sym typeface="+mn-ea"/>
              </a:rPr>
              <a:t>(Italic)</a:t>
            </a:r>
            <a:r>
              <a:rPr lang="zh-CN" altLang="en-US" sz="2800">
                <a:latin typeface="DengXian Light" panose="02010600030101010101" charset="-122"/>
                <a:ea typeface="DengXian Light" panose="02010600030101010101" charset="-122"/>
                <a:sym typeface="+mn-ea"/>
              </a:rPr>
              <a:t>：</a:t>
            </a:r>
            <a:r>
              <a:rPr lang="en-US" altLang="zh-CN" sz="2800">
                <a:latin typeface="DengXian Light" panose="02010600030101010101" charset="-122"/>
                <a:ea typeface="DengXian Light" panose="02010600030101010101" charset="-122"/>
                <a:sym typeface="+mn-ea"/>
              </a:rPr>
              <a:t>&lt;i&gt;+</a:t>
            </a:r>
            <a:r>
              <a:rPr lang="zh-CN" altLang="en-US" sz="2800">
                <a:latin typeface="DengXian Light" panose="02010600030101010101" charset="-122"/>
                <a:ea typeface="DengXian Light" panose="02010600030101010101" charset="-122"/>
                <a:sym typeface="+mn-ea"/>
              </a:rPr>
              <a:t>文本</a:t>
            </a:r>
            <a:r>
              <a:rPr lang="en-US" altLang="zh-CN" sz="2800">
                <a:latin typeface="DengXian Light" panose="02010600030101010101" charset="-122"/>
                <a:ea typeface="DengXian Light" panose="02010600030101010101" charset="-122"/>
                <a:sym typeface="+mn-ea"/>
              </a:rPr>
              <a:t>+&lt;/i&gt;</a:t>
            </a:r>
          </a:p>
          <a:p>
            <a:pPr>
              <a:lnSpc>
                <a:spcPct val="130000"/>
              </a:lnSpc>
            </a:pPr>
            <a:r>
              <a:rPr lang="zh-CN" altLang="en-US" sz="2800">
                <a:latin typeface="DengXian Light" panose="02010600030101010101" charset="-122"/>
                <a:ea typeface="DengXian Light" panose="02010600030101010101" charset="-122"/>
                <a:sym typeface="+mn-ea"/>
              </a:rPr>
              <a:t>下划线 </a:t>
            </a:r>
            <a:r>
              <a:rPr lang="en-US" altLang="zh-CN" sz="2800">
                <a:latin typeface="DengXian Light" panose="02010600030101010101" charset="-122"/>
                <a:ea typeface="DengXian Light" panose="02010600030101010101" charset="-122"/>
                <a:sym typeface="+mn-ea"/>
              </a:rPr>
              <a:t>(Underline)</a:t>
            </a:r>
            <a:r>
              <a:rPr lang="zh-CN" altLang="en-US" sz="2800">
                <a:latin typeface="DengXian Light" panose="02010600030101010101" charset="-122"/>
                <a:ea typeface="DengXian Light" panose="02010600030101010101" charset="-122"/>
                <a:sym typeface="+mn-ea"/>
              </a:rPr>
              <a:t>：</a:t>
            </a:r>
            <a:r>
              <a:rPr lang="en-US" altLang="zh-CN" sz="2800">
                <a:latin typeface="DengXian Light" panose="02010600030101010101" charset="-122"/>
                <a:ea typeface="DengXian Light" panose="02010600030101010101" charset="-122"/>
                <a:sym typeface="+mn-ea"/>
              </a:rPr>
              <a:t>&lt;u&gt;+</a:t>
            </a:r>
            <a:r>
              <a:rPr lang="zh-CN" altLang="en-US" sz="2800">
                <a:latin typeface="DengXian Light" panose="02010600030101010101" charset="-122"/>
                <a:ea typeface="DengXian Light" panose="02010600030101010101" charset="-122"/>
                <a:sym typeface="+mn-ea"/>
              </a:rPr>
              <a:t>文本</a:t>
            </a:r>
            <a:r>
              <a:rPr lang="en-US" altLang="zh-CN" sz="2800">
                <a:latin typeface="DengXian Light" panose="02010600030101010101" charset="-122"/>
                <a:ea typeface="DengXian Light" panose="02010600030101010101" charset="-122"/>
                <a:sym typeface="+mn-ea"/>
              </a:rPr>
              <a:t>+&lt;/u&gt;</a:t>
            </a:r>
            <a:endParaRPr lang="en-US" altLang="zh-CN">
              <a:latin typeface="DengXian Light" panose="02010600030101010101" charset="-122"/>
              <a:ea typeface="DengXian Light" panose="02010600030101010101" charset="-122"/>
            </a:endParaRPr>
          </a:p>
          <a:p>
            <a:endParaRPr lang="en-US" altLang="zh-CN">
              <a:latin typeface="DengXian Light" panose="02010600030101010101" charset="-122"/>
              <a:ea typeface="DengXian Light" panose="0201060003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44880" y="1016000"/>
            <a:ext cx="63582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</a:rPr>
              <a:t>添加、编辑有序列表和无序列表</a:t>
            </a:r>
            <a:r>
              <a:rPr lang="en-US" altLang="zh-CN" sz="2800" b="1">
                <a:latin typeface="DengXian" panose="02010600030101010101" charset="-122"/>
                <a:ea typeface="DengXian" panose="02010600030101010101" charset="-122"/>
              </a:rPr>
              <a:t>(HTML)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430655" y="1812290"/>
            <a:ext cx="3468370" cy="1999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latin typeface="DengXian" panose="02010600030101010101" charset="-122"/>
                <a:ea typeface="DengXian" panose="02010600030101010101" charset="-122"/>
              </a:rPr>
              <a:t>1. </a:t>
            </a:r>
            <a:r>
              <a:rPr lang="zh-CN" altLang="en-US" sz="2000">
                <a:latin typeface="DengXian" panose="02010600030101010101" charset="-122"/>
                <a:ea typeface="DengXian" panose="02010600030101010101" charset="-122"/>
              </a:rPr>
              <a:t>有序列表：</a:t>
            </a:r>
          </a:p>
          <a:p>
            <a:r>
              <a:rPr lang="en-US" altLang="zh-CN" sz="2000">
                <a:latin typeface="DengXian" panose="02010600030101010101" charset="-122"/>
                <a:ea typeface="DengXian" panose="02010600030101010101" charset="-122"/>
              </a:rPr>
              <a:t>&lt;ol&gt;</a:t>
            </a:r>
          </a:p>
          <a:p>
            <a:r>
              <a:rPr lang="en-US" altLang="zh-CN" sz="2000">
                <a:latin typeface="DengXian" panose="02010600030101010101" charset="-122"/>
                <a:ea typeface="DengXian" panose="02010600030101010101" charset="-122"/>
              </a:rPr>
              <a:t>       &lt;li&gt; + </a:t>
            </a:r>
            <a:r>
              <a:rPr lang="zh-CN" altLang="en-US" sz="2000">
                <a:latin typeface="DengXian" panose="02010600030101010101" charset="-122"/>
                <a:ea typeface="DengXian" panose="02010600030101010101" charset="-122"/>
              </a:rPr>
              <a:t>文本</a:t>
            </a:r>
            <a:r>
              <a:rPr lang="en-US" altLang="zh-CN" sz="2000">
                <a:latin typeface="DengXian" panose="02010600030101010101" charset="-122"/>
                <a:ea typeface="DengXian" panose="02010600030101010101" charset="-122"/>
              </a:rPr>
              <a:t>+&lt;/li&gt;</a:t>
            </a:r>
          </a:p>
          <a:p>
            <a:r>
              <a:rPr lang="en-US" altLang="zh-CN" sz="2000">
                <a:latin typeface="DengXian" panose="02010600030101010101" charset="-122"/>
                <a:ea typeface="DengXian" panose="02010600030101010101" charset="-122"/>
                <a:sym typeface="+mn-ea"/>
              </a:rPr>
              <a:t>       &lt;li&gt; + </a:t>
            </a:r>
            <a:r>
              <a:rPr lang="zh-CN" altLang="en-US" sz="2000">
                <a:latin typeface="DengXian" panose="02010600030101010101" charset="-122"/>
                <a:ea typeface="DengXian" panose="02010600030101010101" charset="-122"/>
                <a:sym typeface="+mn-ea"/>
              </a:rPr>
              <a:t>文本</a:t>
            </a:r>
            <a:r>
              <a:rPr lang="en-US" altLang="zh-CN" sz="2000">
                <a:latin typeface="DengXian" panose="02010600030101010101" charset="-122"/>
                <a:ea typeface="DengXian" panose="02010600030101010101" charset="-122"/>
                <a:sym typeface="+mn-ea"/>
              </a:rPr>
              <a:t>+&lt;/li&gt;</a:t>
            </a:r>
          </a:p>
          <a:p>
            <a:r>
              <a:rPr lang="en-US" altLang="zh-CN" sz="2000">
                <a:latin typeface="DengXian" panose="02010600030101010101" charset="-122"/>
                <a:ea typeface="DengXian" panose="02010600030101010101" charset="-122"/>
                <a:sym typeface="+mn-ea"/>
              </a:rPr>
              <a:t>       &lt;li&gt; + </a:t>
            </a:r>
            <a:r>
              <a:rPr lang="zh-CN" altLang="en-US" sz="2000">
                <a:latin typeface="DengXian" panose="02010600030101010101" charset="-122"/>
                <a:ea typeface="DengXian" panose="02010600030101010101" charset="-122"/>
                <a:sym typeface="+mn-ea"/>
              </a:rPr>
              <a:t>文本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  <a:sym typeface="+mn-ea"/>
              </a:rPr>
              <a:t>+&lt;/li&gt;</a:t>
            </a:r>
          </a:p>
          <a:p>
            <a:r>
              <a:rPr lang="en-US" altLang="zh-CN" sz="2000">
                <a:latin typeface="DengXian" panose="02010600030101010101" charset="-122"/>
                <a:ea typeface="DengXian" panose="02010600030101010101" charset="-122"/>
              </a:rPr>
              <a:t>&lt;/ol&gt;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430655" y="3838575"/>
            <a:ext cx="346837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</a:rPr>
              <a:t>2. </a:t>
            </a:r>
            <a:r>
              <a:rPr lang="zh-CN" altLang="en-US" sz="2000" dirty="0">
                <a:latin typeface="DengXian" panose="02010600030101010101" charset="-122"/>
                <a:ea typeface="DengXian" panose="02010600030101010101" charset="-122"/>
              </a:rPr>
              <a:t>无序列表：</a:t>
            </a:r>
          </a:p>
          <a:p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</a:rPr>
              <a:t>&lt;</a:t>
            </a:r>
            <a:r>
              <a:rPr lang="en-US" altLang="zh-CN" sz="2000" dirty="0" err="1">
                <a:latin typeface="DengXian" panose="02010600030101010101" charset="-122"/>
                <a:ea typeface="DengXian" panose="02010600030101010101" charset="-122"/>
              </a:rPr>
              <a:t>ul</a:t>
            </a:r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</a:rPr>
              <a:t>&gt;</a:t>
            </a:r>
          </a:p>
          <a:p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       &lt;li&gt; + </a:t>
            </a:r>
            <a:r>
              <a:rPr lang="zh-CN" altLang="en-US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文本</a:t>
            </a:r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+&lt;/li&gt;</a:t>
            </a:r>
          </a:p>
          <a:p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       &lt;li&gt; + </a:t>
            </a:r>
            <a:r>
              <a:rPr lang="zh-CN" altLang="en-US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文本</a:t>
            </a:r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+&lt;/li&gt;</a:t>
            </a:r>
          </a:p>
          <a:p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       &lt;li&gt; + </a:t>
            </a:r>
            <a:r>
              <a:rPr lang="zh-CN" altLang="en-US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文本</a:t>
            </a:r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+&lt;/li&gt;</a:t>
            </a:r>
          </a:p>
          <a:p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&lt;/</a:t>
            </a:r>
            <a:r>
              <a:rPr lang="en-US" altLang="zh-CN" sz="2000" dirty="0" err="1">
                <a:latin typeface="DengXian" panose="02010600030101010101" charset="-122"/>
                <a:ea typeface="DengXian" panose="02010600030101010101" charset="-122"/>
                <a:sym typeface="+mn-ea"/>
              </a:rPr>
              <a:t>ul</a:t>
            </a:r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&gt;</a:t>
            </a:r>
          </a:p>
          <a:p>
            <a:r>
              <a:rPr lang="en-US" altLang="zh-CN" sz="2000" dirty="0">
                <a:latin typeface="DengXian" panose="02010600030101010101" charset="-122"/>
                <a:ea typeface="DengXian" panose="02010600030101010101" charset="-122"/>
              </a:rPr>
              <a:t>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691005" y="1247775"/>
            <a:ext cx="35585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091565" y="979805"/>
            <a:ext cx="45046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</a:rPr>
              <a:t>设置列表的样式(CSS)</a:t>
            </a:r>
          </a:p>
        </p:txBody>
      </p:sp>
      <p:pic>
        <p:nvPicPr>
          <p:cNvPr id="3" name="图片 2" descr="[G38%W8OMUYYIJJ@Q`9%FU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1890" y="2329180"/>
            <a:ext cx="1790700" cy="17792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91565" y="2052320"/>
            <a:ext cx="44202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ol {</a:t>
            </a:r>
          </a:p>
          <a:p>
            <a:pPr algn="l"/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     list-style-type: </a:t>
            </a:r>
            <a:r>
              <a:rPr lang="en-US" altLang="zh-CN" sz="2400" u="sng">
                <a:latin typeface="DengXian" panose="02010600030101010101" charset="-122"/>
                <a:ea typeface="DengXian" panose="02010600030101010101" charset="-122"/>
              </a:rPr>
              <a:t>+ 点的样式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;}</a:t>
            </a:r>
          </a:p>
        </p:txBody>
      </p:sp>
      <p:pic>
        <p:nvPicPr>
          <p:cNvPr id="6" name="图片 5" descr="6LASFTX~}_I20NL%`CQEM_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1260" y="2329180"/>
            <a:ext cx="2094865" cy="430784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231890" y="1684020"/>
            <a:ext cx="171259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">
                <a:latin typeface="DengXian" panose="02010600030101010101" charset="-122"/>
                <a:ea typeface="DengXian" panose="02010600030101010101" charset="-122"/>
                <a:sym typeface="+mn-ea"/>
              </a:rPr>
              <a:t>1. </a:t>
            </a:r>
            <a:r>
              <a:rPr lang="zh-CN" altLang="en-US" sz="2000">
                <a:latin typeface="DengXian" panose="02010600030101010101" charset="-122"/>
                <a:ea typeface="DengXian" panose="02010600030101010101" charset="-122"/>
                <a:sym typeface="+mn-ea"/>
              </a:rPr>
              <a:t>无序列表：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728710" y="1684020"/>
            <a:ext cx="171259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">
                <a:latin typeface="DengXian" panose="02010600030101010101" charset="-122"/>
                <a:ea typeface="DengXian" panose="02010600030101010101" charset="-122"/>
                <a:sym typeface="+mn-ea"/>
              </a:rPr>
              <a:t>2. </a:t>
            </a:r>
            <a:r>
              <a:rPr lang="zh-CN" altLang="en-US" sz="2000">
                <a:latin typeface="DengXian" panose="02010600030101010101" charset="-122"/>
                <a:ea typeface="DengXian" panose="02010600030101010101" charset="-122"/>
                <a:sym typeface="+mn-ea"/>
              </a:rPr>
              <a:t>有序列表：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37615" y="809625"/>
            <a:ext cx="3397250" cy="478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</a:rPr>
              <a:t>设置边框</a:t>
            </a:r>
            <a:endParaRPr lang="zh-CN" altLang="en-US" sz="3200">
              <a:latin typeface="DengXian" panose="02010600030101010101" charset="-122"/>
              <a:ea typeface="DengXian" panose="0201060003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37615" y="1762760"/>
            <a:ext cx="7124065" cy="474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1. 格式(CSS)</a:t>
            </a:r>
            <a:endParaRPr lang="zh-CN" altLang="en-US" sz="2400">
              <a:latin typeface="DengXian" panose="02010600030101010101" charset="-122"/>
              <a:ea typeface="DengXian" panose="02010600030101010101" charset="-122"/>
            </a:endParaRPr>
          </a:p>
          <a:p>
            <a:pPr algn="l">
              <a:lnSpc>
                <a:spcPct val="90000"/>
              </a:lnSpc>
            </a:pP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    p {</a:t>
            </a:r>
          </a:p>
          <a:p>
            <a:pPr algn="l">
              <a:lnSpc>
                <a:spcPct val="90000"/>
              </a:lnSpc>
            </a:pP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        border-width: </a:t>
            </a:r>
            <a:r>
              <a:rPr lang="en-US" altLang="zh-CN" sz="2400" u="sng">
                <a:latin typeface="DengXian" panose="02010600030101010101" charset="-122"/>
                <a:ea typeface="DengXian" panose="02010600030101010101" charset="-122"/>
              </a:rPr>
              <a:t>+</a:t>
            </a:r>
            <a:r>
              <a:rPr lang="zh-CN" altLang="en-US" sz="2400" u="sng">
                <a:latin typeface="DengXian" panose="02010600030101010101" charset="-122"/>
                <a:ea typeface="DengXian" panose="02010600030101010101" charset="-122"/>
              </a:rPr>
              <a:t>厚度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;}</a:t>
            </a:r>
          </a:p>
          <a:p>
            <a:pPr algn="l">
              <a:lnSpc>
                <a:spcPct val="90000"/>
              </a:lnSpc>
            </a:pP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2. 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边框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厚度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的种类</a:t>
            </a:r>
          </a:p>
          <a:p>
            <a:pPr algn="l">
              <a:lnSpc>
                <a:spcPct val="90000"/>
              </a:lnSpc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    thin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(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窄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), 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medium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(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中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), 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thick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(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厚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)</a:t>
            </a:r>
          </a:p>
          <a:p>
            <a:pPr algn="l">
              <a:lnSpc>
                <a:spcPct val="90000"/>
              </a:lnSpc>
            </a:pP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    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或者用像素的形式：比如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1px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，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2px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，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4px</a:t>
            </a:r>
          </a:p>
          <a:p>
            <a:pPr algn="l">
              <a:lnSpc>
                <a:spcPct val="90000"/>
              </a:lnSpc>
            </a:pPr>
            <a:r>
              <a:rPr lang="en-US" altLang="zh-CN" sz="2400">
                <a:latin typeface="DengXian" panose="02010600030101010101" charset="-122"/>
                <a:ea typeface="DengXian" panose="02010600030101010101" charset="-122"/>
              </a:rPr>
              <a:t>3. </a:t>
            </a: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四条边设置不同的厚度</a:t>
            </a:r>
          </a:p>
          <a:p>
            <a:pPr algn="l">
              <a:lnSpc>
                <a:spcPct val="90000"/>
              </a:lnSpc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</a:rPr>
              <a:t>    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  <a:sym typeface="+mn-ea"/>
              </a:rPr>
              <a:t>p {</a:t>
            </a:r>
            <a:endParaRPr lang="en-US" altLang="zh-CN" sz="2400">
              <a:latin typeface="DengXian" panose="02010600030101010101" charset="-122"/>
              <a:ea typeface="DengXian" panose="02010600030101010101" charset="-122"/>
            </a:endParaRPr>
          </a:p>
          <a:p>
            <a:pPr algn="l">
              <a:lnSpc>
                <a:spcPct val="90000"/>
              </a:lnSpc>
            </a:pPr>
            <a:r>
              <a:rPr lang="en-US" altLang="zh-CN" sz="2400">
                <a:latin typeface="DengXian" panose="02010600030101010101" charset="-122"/>
                <a:ea typeface="DengXian" panose="02010600030101010101" charset="-122"/>
                <a:sym typeface="+mn-ea"/>
              </a:rPr>
              <a:t>        border-width: 1px 4px 12px 4px;}</a:t>
            </a:r>
          </a:p>
          <a:p>
            <a:pPr algn="l">
              <a:lnSpc>
                <a:spcPct val="90000"/>
              </a:lnSpc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    四个值分别代表上、右、下、左边的厚度</a:t>
            </a:r>
          </a:p>
          <a:p>
            <a:pPr algn="l">
              <a:lnSpc>
                <a:spcPct val="90000"/>
              </a:lnSpc>
            </a:pPr>
            <a:endParaRPr lang="zh-CN" altLang="en-US" sz="2400">
              <a:latin typeface="DengXian" panose="02010600030101010101" charset="-122"/>
              <a:ea typeface="DengXian" panose="02010600030101010101" charset="-122"/>
              <a:sym typeface="+mn-ea"/>
            </a:endParaRPr>
          </a:p>
          <a:p>
            <a:pPr algn="l">
              <a:lnSpc>
                <a:spcPct val="90000"/>
              </a:lnSpc>
            </a:pPr>
            <a:r>
              <a:rPr lang="zh-CN" altLang="en-US" sz="2400">
                <a:latin typeface="DengXian" panose="02010600030101010101" charset="-122"/>
                <a:ea typeface="DengXian" panose="02010600030101010101" charset="-122"/>
                <a:sym typeface="+mn-ea"/>
              </a:rPr>
              <a:t>注意：对于不同的段落设置不同的边框种类的时候要用到上节课学的</a:t>
            </a:r>
            <a:r>
              <a:rPr lang="en-US" altLang="zh-CN" sz="2400">
                <a:latin typeface="DengXian" panose="02010600030101010101" charset="-122"/>
                <a:ea typeface="DengXian" panose="02010600030101010101" charset="-122"/>
                <a:sym typeface="+mn-ea"/>
              </a:rPr>
              <a:t>class</a:t>
            </a:r>
          </a:p>
          <a:p>
            <a:pPr algn="l">
              <a:lnSpc>
                <a:spcPct val="90000"/>
              </a:lnSpc>
            </a:pPr>
            <a:endParaRPr lang="zh-CN" altLang="en-US" sz="2400">
              <a:latin typeface="DengXian" panose="02010600030101010101" charset="-122"/>
              <a:ea typeface="DengXian" panose="0201060003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418830" y="3288030"/>
            <a:ext cx="326580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&lt;p class="one"&gt;</a:t>
            </a:r>
            <a:r>
              <a:rPr lang="en-US" altLang="zh-CN">
                <a:latin typeface="DengXian" panose="02010600030101010101" charset="-122"/>
                <a:ea typeface="DengXian" panose="02010600030101010101" charset="-122"/>
              </a:rPr>
              <a:t>aaaaa</a:t>
            </a:r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&lt;/p&gt;</a:t>
            </a:r>
          </a:p>
          <a:p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&lt;p class="two"&gt;</a:t>
            </a:r>
            <a:r>
              <a:rPr lang="en-US" altLang="zh-CN">
                <a:latin typeface="DengXian" panose="02010600030101010101" charset="-122"/>
                <a:ea typeface="DengXian" panose="02010600030101010101" charset="-122"/>
              </a:rPr>
              <a:t>bbbb</a:t>
            </a:r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&lt;/p&gt;</a:t>
            </a:r>
          </a:p>
          <a:p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&lt;p class="three"&gt;</a:t>
            </a:r>
            <a:r>
              <a:rPr lang="en-US" altLang="zh-CN">
                <a:latin typeface="DengXian" panose="02010600030101010101" charset="-122"/>
                <a:ea typeface="DengXian" panose="02010600030101010101" charset="-122"/>
              </a:rPr>
              <a:t>cccc</a:t>
            </a:r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&lt;/p&gt;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18830" y="4210050"/>
            <a:ext cx="3501390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p.one {</a:t>
            </a:r>
          </a:p>
          <a:p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           border-width: 2px;}</a:t>
            </a:r>
          </a:p>
          <a:p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p.two {</a:t>
            </a:r>
          </a:p>
          <a:p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           border-width: thick;}</a:t>
            </a:r>
          </a:p>
          <a:p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p.three {</a:t>
            </a:r>
          </a:p>
          <a:p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              border-width: 1px 4px </a:t>
            </a:r>
            <a:r>
              <a:rPr lang="en-US" altLang="zh-CN">
                <a:latin typeface="DengXian" panose="02010600030101010101" charset="-122"/>
                <a:ea typeface="DengXian" panose="02010600030101010101" charset="-122"/>
              </a:rPr>
              <a:t>	</a:t>
            </a:r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12px 4px;}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8295005" y="3133725"/>
            <a:ext cx="3709670" cy="320294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87780" y="1058545"/>
            <a:ext cx="2449830" cy="4781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90000"/>
              </a:lnSpc>
            </a:pPr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  <a:sym typeface="+mn-ea"/>
              </a:rPr>
              <a:t>边框样式(CSS)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26210" y="2024380"/>
            <a:ext cx="4906645" cy="3538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p.one {border-style: </a:t>
            </a:r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</a:rPr>
              <a:t>solid</a:t>
            </a:r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;}</a:t>
            </a:r>
          </a:p>
          <a:p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p.two {border-style: </a:t>
            </a:r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</a:rPr>
              <a:t>dotted</a:t>
            </a:r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;}</a:t>
            </a:r>
          </a:p>
          <a:p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p.three {border-style: </a:t>
            </a:r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</a:rPr>
              <a:t>dashed</a:t>
            </a:r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;}</a:t>
            </a:r>
          </a:p>
          <a:p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p.four {border-style: </a:t>
            </a:r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</a:rPr>
              <a:t>double</a:t>
            </a:r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;}</a:t>
            </a:r>
          </a:p>
          <a:p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p.five {border-style: </a:t>
            </a:r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</a:rPr>
              <a:t>groove</a:t>
            </a:r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;}</a:t>
            </a:r>
          </a:p>
          <a:p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p.six {border-style: </a:t>
            </a:r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</a:rPr>
              <a:t>ridge</a:t>
            </a:r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;}</a:t>
            </a:r>
          </a:p>
          <a:p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p.seven {border-style: </a:t>
            </a:r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</a:rPr>
              <a:t>inset</a:t>
            </a:r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;}</a:t>
            </a:r>
          </a:p>
          <a:p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p.eight {border-style: </a:t>
            </a:r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</a:rPr>
              <a:t>outset</a:t>
            </a:r>
            <a:r>
              <a:rPr lang="zh-CN" altLang="en-US" sz="2800">
                <a:latin typeface="DengXian" panose="02010600030101010101" charset="-122"/>
                <a:ea typeface="DengXian" panose="02010600030101010101" charset="-122"/>
              </a:rPr>
              <a:t>;}</a:t>
            </a:r>
          </a:p>
        </p:txBody>
      </p:sp>
      <p:pic>
        <p:nvPicPr>
          <p:cNvPr id="4" name="图片 3" descr="9BB6TWA4PE~[ZVRWTXS8MRQ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1260" y="2014855"/>
            <a:ext cx="3087370" cy="35477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911860"/>
            <a:ext cx="2587625" cy="675005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  <a:cs typeface="+mn-cs"/>
              </a:rPr>
              <a:t>插入链接&lt;a&gt;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1934845"/>
            <a:ext cx="7971790" cy="2534285"/>
          </a:xfrm>
        </p:spPr>
        <p:txBody>
          <a:bodyPr/>
          <a:lstStyle/>
          <a:p>
            <a:pPr algn="l"/>
            <a:r>
              <a:rPr lang="en-US" altLang="zh-CN">
                <a:latin typeface="DengXian" panose="02010600030101010101" charset="-122"/>
                <a:ea typeface="DengXian" panose="02010600030101010101" charset="-122"/>
              </a:rPr>
              <a:t>1. </a:t>
            </a:r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格式：      </a:t>
            </a:r>
            <a:r>
              <a:rPr lang="en-US" altLang="zh-CN">
                <a:latin typeface="DengXian" panose="02010600030101010101" charset="-122"/>
                <a:ea typeface="DengXian" panose="02010600030101010101" charset="-122"/>
              </a:rPr>
              <a:t>				</a:t>
            </a:r>
            <a:r>
              <a:rPr lang="zh-CN" altLang="en-US" sz="2000">
                <a:latin typeface="DengXian" panose="02010600030101010101" charset="-122"/>
                <a:ea typeface="DengXian" panose="02010600030101010101" charset="-122"/>
              </a:rPr>
              <a:t> 取的名字</a:t>
            </a:r>
          </a:p>
          <a:p>
            <a:pPr algn="l"/>
            <a:r>
              <a:rPr lang="en-US" altLang="zh-CN">
                <a:latin typeface="DengXian" panose="02010600030101010101" charset="-122"/>
                <a:ea typeface="DengXian" panose="02010600030101010101" charset="-122"/>
              </a:rPr>
              <a:t>&lt;a href="http://www.taobao.com"&gt;11.11&lt;/a&gt;</a:t>
            </a:r>
          </a:p>
          <a:p>
            <a:pPr algn="l"/>
            <a:r>
              <a:rPr lang="en-US" altLang="zh-CN">
                <a:latin typeface="DengXian" panose="02010600030101010101" charset="-122"/>
                <a:ea typeface="DengXian" panose="02010600030101010101" charset="-122"/>
              </a:rPr>
              <a:t>                 </a:t>
            </a:r>
            <a:r>
              <a:rPr lang="zh-CN" altLang="en-US" sz="2000">
                <a:latin typeface="DengXian" panose="02010600030101010101" charset="-122"/>
                <a:ea typeface="DengXian" panose="02010600030101010101" charset="-122"/>
              </a:rPr>
              <a:t>打开链接的标签 </a:t>
            </a:r>
            <a:r>
              <a:rPr lang="zh-CN" altLang="en-US">
                <a:latin typeface="DengXian" panose="02010600030101010101" charset="-122"/>
                <a:ea typeface="DengXian" panose="02010600030101010101" charset="-122"/>
              </a:rPr>
              <a:t>                </a:t>
            </a:r>
            <a:r>
              <a:rPr lang="zh-CN" altLang="en-US" sz="2000">
                <a:latin typeface="DengXian" panose="02010600030101010101" charset="-122"/>
                <a:ea typeface="DengXian" panose="02010600030101010101" charset="-122"/>
              </a:rPr>
              <a:t>     关闭链接的标签</a:t>
            </a:r>
          </a:p>
          <a:p>
            <a:pPr algn="l"/>
            <a:endParaRPr lang="zh-CN" altLang="en-US" sz="2000">
              <a:latin typeface="DengXian" panose="02010600030101010101" charset="-122"/>
              <a:ea typeface="DengXian" panose="02010600030101010101" charset="-122"/>
            </a:endParaRPr>
          </a:p>
        </p:txBody>
      </p:sp>
      <p:sp>
        <p:nvSpPr>
          <p:cNvPr id="2050" name=" 2050"/>
          <p:cNvSpPr/>
          <p:nvPr/>
        </p:nvSpPr>
        <p:spPr bwMode="auto">
          <a:xfrm rot="16200000" flipH="1">
            <a:off x="3911600" y="807720"/>
            <a:ext cx="238125" cy="4027805"/>
          </a:xfrm>
          <a:custGeom>
            <a:avLst/>
            <a:gdLst>
              <a:gd name="T0" fmla="*/ 2147483646 w 41"/>
              <a:gd name="T1" fmla="*/ 2147483646 h 281"/>
              <a:gd name="T2" fmla="*/ 2147483646 w 41"/>
              <a:gd name="T3" fmla="*/ 2147483646 h 281"/>
              <a:gd name="T4" fmla="*/ 0 w 41"/>
              <a:gd name="T5" fmla="*/ 0 h 281"/>
              <a:gd name="T6" fmla="*/ 2147483646 w 41"/>
              <a:gd name="T7" fmla="*/ 2147483646 h 281"/>
              <a:gd name="T8" fmla="*/ 2147483646 w 41"/>
              <a:gd name="T9" fmla="*/ 2147483646 h 281"/>
              <a:gd name="T10" fmla="*/ 2147483646 w 41"/>
              <a:gd name="T11" fmla="*/ 2147483646 h 281"/>
              <a:gd name="T12" fmla="*/ 2147483646 w 41"/>
              <a:gd name="T13" fmla="*/ 2147483646 h 281"/>
              <a:gd name="T14" fmla="*/ 2147483646 w 41"/>
              <a:gd name="T15" fmla="*/ 2147483646 h 281"/>
              <a:gd name="T16" fmla="*/ 2147483646 w 41"/>
              <a:gd name="T17" fmla="*/ 2147483646 h 281"/>
              <a:gd name="T18" fmla="*/ 2147483646 w 41"/>
              <a:gd name="T19" fmla="*/ 2147483646 h 281"/>
              <a:gd name="T20" fmla="*/ 2147483646 w 41"/>
              <a:gd name="T21" fmla="*/ 2147483646 h 281"/>
              <a:gd name="T22" fmla="*/ 2147483646 w 41"/>
              <a:gd name="T23" fmla="*/ 2147483646 h 281"/>
              <a:gd name="T24" fmla="*/ 2147483646 w 41"/>
              <a:gd name="T25" fmla="*/ 2147483646 h 281"/>
              <a:gd name="T26" fmla="*/ 0 w 41"/>
              <a:gd name="T27" fmla="*/ 2147483646 h 281"/>
              <a:gd name="T28" fmla="*/ 2147483646 w 41"/>
              <a:gd name="T29" fmla="*/ 2147483646 h 281"/>
              <a:gd name="T30" fmla="*/ 2147483646 w 41"/>
              <a:gd name="T31" fmla="*/ 2147483646 h 281"/>
              <a:gd name="T32" fmla="*/ 2147483646 w 41"/>
              <a:gd name="T33" fmla="*/ 2147483646 h 281"/>
              <a:gd name="T34" fmla="*/ 2147483646 w 41"/>
              <a:gd name="T35" fmla="*/ 2147483646 h 281"/>
              <a:gd name="T36" fmla="*/ 2147483646 w 41"/>
              <a:gd name="T37" fmla="*/ 2147483646 h 281"/>
              <a:gd name="T38" fmla="*/ 2147483646 w 41"/>
              <a:gd name="T39" fmla="*/ 2147483646 h 281"/>
              <a:gd name="T40" fmla="*/ 2147483646 w 41"/>
              <a:gd name="T41" fmla="*/ 2147483646 h 281"/>
              <a:gd name="T42" fmla="*/ 2147483646 w 41"/>
              <a:gd name="T43" fmla="*/ 2147483646 h 28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1" h="281">
                <a:moveTo>
                  <a:pt x="15" y="41"/>
                </a:moveTo>
                <a:cubicBezTo>
                  <a:pt x="15" y="29"/>
                  <a:pt x="13" y="19"/>
                  <a:pt x="11" y="13"/>
                </a:cubicBezTo>
                <a:cubicBezTo>
                  <a:pt x="9" y="7"/>
                  <a:pt x="5" y="2"/>
                  <a:pt x="0" y="0"/>
                </a:cubicBezTo>
                <a:cubicBezTo>
                  <a:pt x="10" y="0"/>
                  <a:pt x="17" y="3"/>
                  <a:pt x="21" y="9"/>
                </a:cubicBezTo>
                <a:cubicBezTo>
                  <a:pt x="25" y="14"/>
                  <a:pt x="27" y="27"/>
                  <a:pt x="27" y="45"/>
                </a:cubicBezTo>
                <a:cubicBezTo>
                  <a:pt x="27" y="103"/>
                  <a:pt x="27" y="103"/>
                  <a:pt x="27" y="103"/>
                </a:cubicBezTo>
                <a:cubicBezTo>
                  <a:pt x="27" y="114"/>
                  <a:pt x="28" y="122"/>
                  <a:pt x="30" y="128"/>
                </a:cubicBezTo>
                <a:cubicBezTo>
                  <a:pt x="32" y="134"/>
                  <a:pt x="35" y="138"/>
                  <a:pt x="41" y="141"/>
                </a:cubicBezTo>
                <a:cubicBezTo>
                  <a:pt x="35" y="143"/>
                  <a:pt x="31" y="147"/>
                  <a:pt x="30" y="153"/>
                </a:cubicBezTo>
                <a:cubicBezTo>
                  <a:pt x="28" y="158"/>
                  <a:pt x="27" y="167"/>
                  <a:pt x="27" y="179"/>
                </a:cubicBezTo>
                <a:cubicBezTo>
                  <a:pt x="27" y="232"/>
                  <a:pt x="27" y="232"/>
                  <a:pt x="27" y="232"/>
                </a:cubicBezTo>
                <a:cubicBezTo>
                  <a:pt x="27" y="245"/>
                  <a:pt x="26" y="255"/>
                  <a:pt x="25" y="262"/>
                </a:cubicBezTo>
                <a:cubicBezTo>
                  <a:pt x="23" y="269"/>
                  <a:pt x="20" y="274"/>
                  <a:pt x="16" y="277"/>
                </a:cubicBezTo>
                <a:cubicBezTo>
                  <a:pt x="12" y="279"/>
                  <a:pt x="7" y="281"/>
                  <a:pt x="0" y="281"/>
                </a:cubicBezTo>
                <a:cubicBezTo>
                  <a:pt x="5" y="279"/>
                  <a:pt x="9" y="274"/>
                  <a:pt x="11" y="268"/>
                </a:cubicBezTo>
                <a:cubicBezTo>
                  <a:pt x="13" y="261"/>
                  <a:pt x="15" y="252"/>
                  <a:pt x="15" y="240"/>
                </a:cubicBezTo>
                <a:cubicBezTo>
                  <a:pt x="15" y="186"/>
                  <a:pt x="15" y="186"/>
                  <a:pt x="15" y="186"/>
                </a:cubicBezTo>
                <a:cubicBezTo>
                  <a:pt x="15" y="172"/>
                  <a:pt x="15" y="162"/>
                  <a:pt x="17" y="155"/>
                </a:cubicBezTo>
                <a:cubicBezTo>
                  <a:pt x="19" y="148"/>
                  <a:pt x="23" y="144"/>
                  <a:pt x="29" y="141"/>
                </a:cubicBezTo>
                <a:cubicBezTo>
                  <a:pt x="23" y="138"/>
                  <a:pt x="19" y="133"/>
                  <a:pt x="17" y="127"/>
                </a:cubicBezTo>
                <a:cubicBezTo>
                  <a:pt x="15" y="121"/>
                  <a:pt x="15" y="111"/>
                  <a:pt x="15" y="98"/>
                </a:cubicBezTo>
                <a:lnTo>
                  <a:pt x="15" y="4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4" name=" 2050"/>
          <p:cNvSpPr/>
          <p:nvPr/>
        </p:nvSpPr>
        <p:spPr bwMode="auto">
          <a:xfrm rot="16200000" flipH="1">
            <a:off x="7247255" y="2432685"/>
            <a:ext cx="238125" cy="777875"/>
          </a:xfrm>
          <a:custGeom>
            <a:avLst/>
            <a:gdLst>
              <a:gd name="T0" fmla="*/ 2147483646 w 41"/>
              <a:gd name="T1" fmla="*/ 2147483646 h 281"/>
              <a:gd name="T2" fmla="*/ 2147483646 w 41"/>
              <a:gd name="T3" fmla="*/ 2147483646 h 281"/>
              <a:gd name="T4" fmla="*/ 0 w 41"/>
              <a:gd name="T5" fmla="*/ 0 h 281"/>
              <a:gd name="T6" fmla="*/ 2147483646 w 41"/>
              <a:gd name="T7" fmla="*/ 2147483646 h 281"/>
              <a:gd name="T8" fmla="*/ 2147483646 w 41"/>
              <a:gd name="T9" fmla="*/ 2147483646 h 281"/>
              <a:gd name="T10" fmla="*/ 2147483646 w 41"/>
              <a:gd name="T11" fmla="*/ 2147483646 h 281"/>
              <a:gd name="T12" fmla="*/ 2147483646 w 41"/>
              <a:gd name="T13" fmla="*/ 2147483646 h 281"/>
              <a:gd name="T14" fmla="*/ 2147483646 w 41"/>
              <a:gd name="T15" fmla="*/ 2147483646 h 281"/>
              <a:gd name="T16" fmla="*/ 2147483646 w 41"/>
              <a:gd name="T17" fmla="*/ 2147483646 h 281"/>
              <a:gd name="T18" fmla="*/ 2147483646 w 41"/>
              <a:gd name="T19" fmla="*/ 2147483646 h 281"/>
              <a:gd name="T20" fmla="*/ 2147483646 w 41"/>
              <a:gd name="T21" fmla="*/ 2147483646 h 281"/>
              <a:gd name="T22" fmla="*/ 2147483646 w 41"/>
              <a:gd name="T23" fmla="*/ 2147483646 h 281"/>
              <a:gd name="T24" fmla="*/ 2147483646 w 41"/>
              <a:gd name="T25" fmla="*/ 2147483646 h 281"/>
              <a:gd name="T26" fmla="*/ 0 w 41"/>
              <a:gd name="T27" fmla="*/ 2147483646 h 281"/>
              <a:gd name="T28" fmla="*/ 2147483646 w 41"/>
              <a:gd name="T29" fmla="*/ 2147483646 h 281"/>
              <a:gd name="T30" fmla="*/ 2147483646 w 41"/>
              <a:gd name="T31" fmla="*/ 2147483646 h 281"/>
              <a:gd name="T32" fmla="*/ 2147483646 w 41"/>
              <a:gd name="T33" fmla="*/ 2147483646 h 281"/>
              <a:gd name="T34" fmla="*/ 2147483646 w 41"/>
              <a:gd name="T35" fmla="*/ 2147483646 h 281"/>
              <a:gd name="T36" fmla="*/ 2147483646 w 41"/>
              <a:gd name="T37" fmla="*/ 2147483646 h 281"/>
              <a:gd name="T38" fmla="*/ 2147483646 w 41"/>
              <a:gd name="T39" fmla="*/ 2147483646 h 281"/>
              <a:gd name="T40" fmla="*/ 2147483646 w 41"/>
              <a:gd name="T41" fmla="*/ 2147483646 h 281"/>
              <a:gd name="T42" fmla="*/ 2147483646 w 41"/>
              <a:gd name="T43" fmla="*/ 2147483646 h 28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1" h="281">
                <a:moveTo>
                  <a:pt x="15" y="41"/>
                </a:moveTo>
                <a:cubicBezTo>
                  <a:pt x="15" y="29"/>
                  <a:pt x="13" y="19"/>
                  <a:pt x="11" y="13"/>
                </a:cubicBezTo>
                <a:cubicBezTo>
                  <a:pt x="9" y="7"/>
                  <a:pt x="5" y="2"/>
                  <a:pt x="0" y="0"/>
                </a:cubicBezTo>
                <a:cubicBezTo>
                  <a:pt x="10" y="0"/>
                  <a:pt x="17" y="3"/>
                  <a:pt x="21" y="9"/>
                </a:cubicBezTo>
                <a:cubicBezTo>
                  <a:pt x="25" y="14"/>
                  <a:pt x="27" y="27"/>
                  <a:pt x="27" y="45"/>
                </a:cubicBezTo>
                <a:cubicBezTo>
                  <a:pt x="27" y="103"/>
                  <a:pt x="27" y="103"/>
                  <a:pt x="27" y="103"/>
                </a:cubicBezTo>
                <a:cubicBezTo>
                  <a:pt x="27" y="114"/>
                  <a:pt x="28" y="122"/>
                  <a:pt x="30" y="128"/>
                </a:cubicBezTo>
                <a:cubicBezTo>
                  <a:pt x="32" y="134"/>
                  <a:pt x="35" y="138"/>
                  <a:pt x="41" y="141"/>
                </a:cubicBezTo>
                <a:cubicBezTo>
                  <a:pt x="35" y="143"/>
                  <a:pt x="31" y="147"/>
                  <a:pt x="30" y="153"/>
                </a:cubicBezTo>
                <a:cubicBezTo>
                  <a:pt x="28" y="158"/>
                  <a:pt x="27" y="167"/>
                  <a:pt x="27" y="179"/>
                </a:cubicBezTo>
                <a:cubicBezTo>
                  <a:pt x="27" y="232"/>
                  <a:pt x="27" y="232"/>
                  <a:pt x="27" y="232"/>
                </a:cubicBezTo>
                <a:cubicBezTo>
                  <a:pt x="27" y="245"/>
                  <a:pt x="26" y="255"/>
                  <a:pt x="25" y="262"/>
                </a:cubicBezTo>
                <a:cubicBezTo>
                  <a:pt x="23" y="269"/>
                  <a:pt x="20" y="274"/>
                  <a:pt x="16" y="277"/>
                </a:cubicBezTo>
                <a:cubicBezTo>
                  <a:pt x="12" y="279"/>
                  <a:pt x="7" y="281"/>
                  <a:pt x="0" y="281"/>
                </a:cubicBezTo>
                <a:cubicBezTo>
                  <a:pt x="5" y="279"/>
                  <a:pt x="9" y="274"/>
                  <a:pt x="11" y="268"/>
                </a:cubicBezTo>
                <a:cubicBezTo>
                  <a:pt x="13" y="261"/>
                  <a:pt x="15" y="252"/>
                  <a:pt x="15" y="240"/>
                </a:cubicBezTo>
                <a:cubicBezTo>
                  <a:pt x="15" y="186"/>
                  <a:pt x="15" y="186"/>
                  <a:pt x="15" y="186"/>
                </a:cubicBezTo>
                <a:cubicBezTo>
                  <a:pt x="15" y="172"/>
                  <a:pt x="15" y="162"/>
                  <a:pt x="17" y="155"/>
                </a:cubicBezTo>
                <a:cubicBezTo>
                  <a:pt x="19" y="148"/>
                  <a:pt x="23" y="144"/>
                  <a:pt x="29" y="141"/>
                </a:cubicBezTo>
                <a:cubicBezTo>
                  <a:pt x="23" y="138"/>
                  <a:pt x="19" y="133"/>
                  <a:pt x="17" y="127"/>
                </a:cubicBezTo>
                <a:cubicBezTo>
                  <a:pt x="15" y="121"/>
                  <a:pt x="15" y="111"/>
                  <a:pt x="15" y="98"/>
                </a:cubicBezTo>
                <a:lnTo>
                  <a:pt x="15" y="4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5" name=" 2050"/>
          <p:cNvSpPr/>
          <p:nvPr/>
        </p:nvSpPr>
        <p:spPr bwMode="auto">
          <a:xfrm rot="5400000" flipH="1">
            <a:off x="6571615" y="1964690"/>
            <a:ext cx="238125" cy="814070"/>
          </a:xfrm>
          <a:custGeom>
            <a:avLst/>
            <a:gdLst>
              <a:gd name="T0" fmla="*/ 2147483646 w 41"/>
              <a:gd name="T1" fmla="*/ 2147483646 h 281"/>
              <a:gd name="T2" fmla="*/ 2147483646 w 41"/>
              <a:gd name="T3" fmla="*/ 2147483646 h 281"/>
              <a:gd name="T4" fmla="*/ 0 w 41"/>
              <a:gd name="T5" fmla="*/ 0 h 281"/>
              <a:gd name="T6" fmla="*/ 2147483646 w 41"/>
              <a:gd name="T7" fmla="*/ 2147483646 h 281"/>
              <a:gd name="T8" fmla="*/ 2147483646 w 41"/>
              <a:gd name="T9" fmla="*/ 2147483646 h 281"/>
              <a:gd name="T10" fmla="*/ 2147483646 w 41"/>
              <a:gd name="T11" fmla="*/ 2147483646 h 281"/>
              <a:gd name="T12" fmla="*/ 2147483646 w 41"/>
              <a:gd name="T13" fmla="*/ 2147483646 h 281"/>
              <a:gd name="T14" fmla="*/ 2147483646 w 41"/>
              <a:gd name="T15" fmla="*/ 2147483646 h 281"/>
              <a:gd name="T16" fmla="*/ 2147483646 w 41"/>
              <a:gd name="T17" fmla="*/ 2147483646 h 281"/>
              <a:gd name="T18" fmla="*/ 2147483646 w 41"/>
              <a:gd name="T19" fmla="*/ 2147483646 h 281"/>
              <a:gd name="T20" fmla="*/ 2147483646 w 41"/>
              <a:gd name="T21" fmla="*/ 2147483646 h 281"/>
              <a:gd name="T22" fmla="*/ 2147483646 w 41"/>
              <a:gd name="T23" fmla="*/ 2147483646 h 281"/>
              <a:gd name="T24" fmla="*/ 2147483646 w 41"/>
              <a:gd name="T25" fmla="*/ 2147483646 h 281"/>
              <a:gd name="T26" fmla="*/ 0 w 41"/>
              <a:gd name="T27" fmla="*/ 2147483646 h 281"/>
              <a:gd name="T28" fmla="*/ 2147483646 w 41"/>
              <a:gd name="T29" fmla="*/ 2147483646 h 281"/>
              <a:gd name="T30" fmla="*/ 2147483646 w 41"/>
              <a:gd name="T31" fmla="*/ 2147483646 h 281"/>
              <a:gd name="T32" fmla="*/ 2147483646 w 41"/>
              <a:gd name="T33" fmla="*/ 2147483646 h 281"/>
              <a:gd name="T34" fmla="*/ 2147483646 w 41"/>
              <a:gd name="T35" fmla="*/ 2147483646 h 281"/>
              <a:gd name="T36" fmla="*/ 2147483646 w 41"/>
              <a:gd name="T37" fmla="*/ 2147483646 h 281"/>
              <a:gd name="T38" fmla="*/ 2147483646 w 41"/>
              <a:gd name="T39" fmla="*/ 2147483646 h 281"/>
              <a:gd name="T40" fmla="*/ 2147483646 w 41"/>
              <a:gd name="T41" fmla="*/ 2147483646 h 281"/>
              <a:gd name="T42" fmla="*/ 2147483646 w 41"/>
              <a:gd name="T43" fmla="*/ 2147483646 h 28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1" h="281">
                <a:moveTo>
                  <a:pt x="15" y="41"/>
                </a:moveTo>
                <a:cubicBezTo>
                  <a:pt x="15" y="29"/>
                  <a:pt x="13" y="19"/>
                  <a:pt x="11" y="13"/>
                </a:cubicBezTo>
                <a:cubicBezTo>
                  <a:pt x="9" y="7"/>
                  <a:pt x="5" y="2"/>
                  <a:pt x="0" y="0"/>
                </a:cubicBezTo>
                <a:cubicBezTo>
                  <a:pt x="10" y="0"/>
                  <a:pt x="17" y="3"/>
                  <a:pt x="21" y="9"/>
                </a:cubicBezTo>
                <a:cubicBezTo>
                  <a:pt x="25" y="14"/>
                  <a:pt x="27" y="27"/>
                  <a:pt x="27" y="45"/>
                </a:cubicBezTo>
                <a:cubicBezTo>
                  <a:pt x="27" y="103"/>
                  <a:pt x="27" y="103"/>
                  <a:pt x="27" y="103"/>
                </a:cubicBezTo>
                <a:cubicBezTo>
                  <a:pt x="27" y="114"/>
                  <a:pt x="28" y="122"/>
                  <a:pt x="30" y="128"/>
                </a:cubicBezTo>
                <a:cubicBezTo>
                  <a:pt x="32" y="134"/>
                  <a:pt x="35" y="138"/>
                  <a:pt x="41" y="141"/>
                </a:cubicBezTo>
                <a:cubicBezTo>
                  <a:pt x="35" y="143"/>
                  <a:pt x="31" y="147"/>
                  <a:pt x="30" y="153"/>
                </a:cubicBezTo>
                <a:cubicBezTo>
                  <a:pt x="28" y="158"/>
                  <a:pt x="27" y="167"/>
                  <a:pt x="27" y="179"/>
                </a:cubicBezTo>
                <a:cubicBezTo>
                  <a:pt x="27" y="232"/>
                  <a:pt x="27" y="232"/>
                  <a:pt x="27" y="232"/>
                </a:cubicBezTo>
                <a:cubicBezTo>
                  <a:pt x="27" y="245"/>
                  <a:pt x="26" y="255"/>
                  <a:pt x="25" y="262"/>
                </a:cubicBezTo>
                <a:cubicBezTo>
                  <a:pt x="23" y="269"/>
                  <a:pt x="20" y="274"/>
                  <a:pt x="16" y="277"/>
                </a:cubicBezTo>
                <a:cubicBezTo>
                  <a:pt x="12" y="279"/>
                  <a:pt x="7" y="281"/>
                  <a:pt x="0" y="281"/>
                </a:cubicBezTo>
                <a:cubicBezTo>
                  <a:pt x="5" y="279"/>
                  <a:pt x="9" y="274"/>
                  <a:pt x="11" y="268"/>
                </a:cubicBezTo>
                <a:cubicBezTo>
                  <a:pt x="13" y="261"/>
                  <a:pt x="15" y="252"/>
                  <a:pt x="15" y="240"/>
                </a:cubicBezTo>
                <a:cubicBezTo>
                  <a:pt x="15" y="186"/>
                  <a:pt x="15" y="186"/>
                  <a:pt x="15" y="186"/>
                </a:cubicBezTo>
                <a:cubicBezTo>
                  <a:pt x="15" y="172"/>
                  <a:pt x="15" y="162"/>
                  <a:pt x="17" y="155"/>
                </a:cubicBezTo>
                <a:cubicBezTo>
                  <a:pt x="19" y="148"/>
                  <a:pt x="23" y="144"/>
                  <a:pt x="29" y="141"/>
                </a:cubicBezTo>
                <a:cubicBezTo>
                  <a:pt x="23" y="138"/>
                  <a:pt x="19" y="133"/>
                  <a:pt x="17" y="127"/>
                </a:cubicBezTo>
                <a:cubicBezTo>
                  <a:pt x="15" y="121"/>
                  <a:pt x="15" y="111"/>
                  <a:pt x="15" y="98"/>
                </a:cubicBezTo>
                <a:lnTo>
                  <a:pt x="15" y="4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86840" y="637540"/>
            <a:ext cx="3054985" cy="647700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zh-CN" altLang="en-US" sz="2800" b="1">
                <a:latin typeface="DengXian" panose="02010600030101010101" charset="-122"/>
                <a:ea typeface="DengXian" panose="02010600030101010101" charset="-122"/>
                <a:cs typeface="+mn-cs"/>
              </a:rPr>
              <a:t>RGB 色彩理论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86840" y="1285240"/>
            <a:ext cx="8724900" cy="6000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1. </a:t>
            </a:r>
            <a:r>
              <a:rPr lang="en-US" altLang="zh-CN" sz="2400" dirty="0" err="1">
                <a:latin typeface="DengXian" panose="02010600030101010101" charset="-122"/>
                <a:ea typeface="DengXian" panose="02010600030101010101" charset="-122"/>
              </a:rPr>
              <a:t>rgb值</a:t>
            </a:r>
            <a:endParaRPr lang="en-US" altLang="zh-CN" sz="2400" dirty="0">
              <a:latin typeface="DengXian" panose="02010600030101010101" charset="-122"/>
              <a:ea typeface="DengXian" panose="02010600030101010101" charset="-122"/>
            </a:endParaRPr>
          </a:p>
          <a:p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    </a:t>
            </a:r>
            <a:r>
              <a:rPr lang="en-US" altLang="zh-CN" sz="2400" dirty="0" err="1">
                <a:latin typeface="DengXian" panose="02010600030101010101" charset="-122"/>
                <a:ea typeface="DengXian" panose="02010600030101010101" charset="-122"/>
              </a:rPr>
              <a:t>rgb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(a, b, c)</a:t>
            </a:r>
          </a:p>
          <a:p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    a, b, c 为三个数字分别代表生成颜色中红绿蓝的成分</a:t>
            </a:r>
          </a:p>
          <a:p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2. </a:t>
            </a:r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用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HEX</a:t>
            </a:r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编码表示颜色</a:t>
            </a:r>
          </a:p>
          <a:p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    即把</a:t>
            </a:r>
            <a:r>
              <a:rPr lang="en-US" altLang="zh-CN" sz="2400" dirty="0" err="1">
                <a:latin typeface="DengXian" panose="02010600030101010101" charset="-122"/>
                <a:ea typeface="DengXian" panose="02010600030101010101" charset="-122"/>
              </a:rPr>
              <a:t>rgb</a:t>
            </a:r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值的三个数字转换成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16</a:t>
            </a:r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进制</a:t>
            </a:r>
          </a:p>
          <a:p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        如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102</a:t>
            </a:r>
            <a:r>
              <a:rPr lang="en-US" altLang="zh-CN" sz="1400" dirty="0">
                <a:latin typeface="DengXian" panose="02010600030101010101" charset="-122"/>
                <a:ea typeface="DengXian" panose="02010600030101010101" charset="-122"/>
              </a:rPr>
              <a:t>(10)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-&gt;66</a:t>
            </a:r>
            <a:r>
              <a:rPr lang="en-US" altLang="zh-CN" sz="1400" dirty="0">
                <a:latin typeface="DengXian" panose="02010600030101010101" charset="-122"/>
                <a:ea typeface="DengXian" panose="02010600030101010101" charset="-122"/>
              </a:rPr>
              <a:t>(16)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, 205</a:t>
            </a:r>
            <a:r>
              <a:rPr lang="en-US" altLang="zh-CN" sz="1400" dirty="0">
                <a:latin typeface="DengXian" panose="02010600030101010101" charset="-122"/>
                <a:ea typeface="DengXian" panose="02010600030101010101" charset="-122"/>
              </a:rPr>
              <a:t>(10)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-&gt;cd</a:t>
            </a:r>
            <a:r>
              <a:rPr lang="en-US" altLang="zh-CN" sz="1400" dirty="0">
                <a:latin typeface="DengXian" panose="02010600030101010101" charset="-122"/>
                <a:ea typeface="DengXian" panose="02010600030101010101" charset="-122"/>
              </a:rPr>
              <a:t>(16)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, 170</a:t>
            </a:r>
            <a:r>
              <a:rPr lang="en-US" altLang="zh-CN" sz="1400" dirty="0">
                <a:latin typeface="DengXian" panose="02010600030101010101" charset="-122"/>
                <a:ea typeface="DengXian" panose="02010600030101010101" charset="-122"/>
              </a:rPr>
              <a:t>(10)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-&gt;aa</a:t>
            </a:r>
            <a:r>
              <a:rPr lang="en-US" altLang="zh-CN" sz="1400" dirty="0">
                <a:latin typeface="DengXian" panose="02010600030101010101" charset="-122"/>
                <a:ea typeface="DengXian" panose="02010600030101010101" charset="-122"/>
              </a:rPr>
              <a:t>(16)</a:t>
            </a:r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所以</a:t>
            </a:r>
          </a:p>
          <a:p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        </a:t>
            </a:r>
            <a:r>
              <a:rPr lang="en-US" altLang="zh-CN" sz="2400" dirty="0" err="1">
                <a:latin typeface="DengXian" panose="02010600030101010101" charset="-122"/>
                <a:ea typeface="DengXian" panose="02010600030101010101" charset="-122"/>
              </a:rPr>
              <a:t>rgb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(102, 205, 170) </a:t>
            </a:r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转化为 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#66cdaa</a:t>
            </a:r>
          </a:p>
          <a:p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3. </a:t>
            </a:r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格式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(CSS)</a:t>
            </a:r>
          </a:p>
          <a:p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    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(1) </a:t>
            </a:r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字体颜色</a:t>
            </a:r>
          </a:p>
          <a:p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         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h1 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{</a:t>
            </a:r>
            <a:endParaRPr lang="en-US" altLang="zh-CN" sz="2400" dirty="0">
              <a:latin typeface="DengXian" panose="02010600030101010101" charset="-122"/>
              <a:ea typeface="DengXian" panose="02010600030101010101" charset="-122"/>
            </a:endParaRPr>
          </a:p>
          <a:p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                color: </a:t>
            </a:r>
            <a:r>
              <a:rPr lang="en-US" altLang="zh-CN" sz="2400" dirty="0" err="1">
                <a:latin typeface="DengXian" panose="02010600030101010101" charset="-122"/>
                <a:ea typeface="DengXian" panose="02010600030101010101" charset="-122"/>
              </a:rPr>
              <a:t>rgb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(100, 100, 90);}</a:t>
            </a:r>
          </a:p>
          <a:p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 （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</a:rPr>
              <a:t>2</a:t>
            </a:r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</a:rPr>
              <a:t>）</a:t>
            </a:r>
            <a:r>
              <a:rPr lang="zh-CN" altLang="en-US" sz="24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背景颜色</a:t>
            </a:r>
          </a:p>
          <a:p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	h2 {</a:t>
            </a:r>
            <a:endParaRPr lang="en-US" altLang="zh-CN" sz="2400" dirty="0">
              <a:latin typeface="DengXian" panose="02010600030101010101" charset="-122"/>
              <a:ea typeface="DengXian" panose="02010600030101010101" charset="-122"/>
            </a:endParaRPr>
          </a:p>
          <a:p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                background-color: </a:t>
            </a:r>
            <a:r>
              <a:rPr lang="en-US" altLang="zh-CN" sz="2400" dirty="0" err="1">
                <a:latin typeface="DengXian" panose="02010600030101010101" charset="-122"/>
                <a:ea typeface="DengXian" panose="02010600030101010101" charset="-122"/>
                <a:sym typeface="+mn-ea"/>
              </a:rPr>
              <a:t>rgb</a:t>
            </a:r>
            <a:r>
              <a:rPr lang="en-US" altLang="zh-CN" sz="2400" dirty="0">
                <a:latin typeface="DengXian" panose="02010600030101010101" charset="-122"/>
                <a:ea typeface="DengXian" panose="02010600030101010101" charset="-122"/>
                <a:sym typeface="+mn-ea"/>
              </a:rPr>
              <a:t>(100, 100, 90);}</a:t>
            </a:r>
            <a:endParaRPr lang="en-US" altLang="zh-CN" sz="2400" dirty="0">
              <a:latin typeface="DengXian" panose="02010600030101010101" charset="-122"/>
              <a:ea typeface="DengXian" panose="02010600030101010101" charset="-122"/>
            </a:endParaRPr>
          </a:p>
          <a:p>
            <a:endParaRPr lang="en-US" altLang="zh-CN" sz="2400" dirty="0">
              <a:latin typeface="DengXian" panose="02010600030101010101" charset="-122"/>
              <a:ea typeface="DengXian" panose="02010600030101010101" charset="-122"/>
              <a:sym typeface="+mn-ea"/>
            </a:endParaRPr>
          </a:p>
          <a:p>
            <a:endParaRPr lang="zh-CN" altLang="en-US" sz="2400" dirty="0">
              <a:latin typeface="DengXian" panose="02010600030101010101" charset="-122"/>
              <a:ea typeface="DengXian" panose="0201060003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635</Words>
  <Application>Microsoft Macintosh PowerPoint</Application>
  <PresentationFormat>Widescreen</PresentationFormat>
  <Paragraphs>94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Calibri</vt:lpstr>
      <vt:lpstr>Calibri Light</vt:lpstr>
      <vt:lpstr>DengXian</vt:lpstr>
      <vt:lpstr>DengXian Light</vt:lpstr>
      <vt:lpstr>SimSun</vt:lpstr>
      <vt:lpstr>宋体</vt:lpstr>
      <vt:lpstr>Arial</vt:lpstr>
      <vt:lpstr>Office 主题</vt:lpstr>
      <vt:lpstr>列表、边框与色彩</vt:lpstr>
      <vt:lpstr>内容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插入链接&lt;a&gt;</vt:lpstr>
      <vt:lpstr>RGB 色彩理论</vt:lpstr>
      <vt:lpstr>PowerPoint Presentation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kaycee</dc:creator>
  <cp:lastModifiedBy>Yu Zhibin</cp:lastModifiedBy>
  <cp:revision>14</cp:revision>
  <dcterms:created xsi:type="dcterms:W3CDTF">2017-11-08T11:00:00Z</dcterms:created>
  <dcterms:modified xsi:type="dcterms:W3CDTF">2017-12-09T03:50:03Z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