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6" r:id="rId2"/>
    <p:sldId id="267" r:id="rId3"/>
    <p:sldId id="256" r:id="rId4"/>
    <p:sldId id="257" r:id="rId5"/>
    <p:sldId id="258" r:id="rId6"/>
    <p:sldId id="261" r:id="rId7"/>
    <p:sldId id="262" r:id="rId8"/>
    <p:sldId id="259" r:id="rId9"/>
    <p:sldId id="260" r:id="rId10"/>
    <p:sldId id="263" r:id="rId11"/>
  </p:sldIdLst>
  <p:sldSz cx="12192000" cy="6858000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90" autoAdjust="0"/>
    <p:restoredTop sz="94660"/>
  </p:normalViewPr>
  <p:slideViewPr>
    <p:cSldViewPr snapToGrid="0">
      <p:cViewPr varScale="1">
        <p:scale>
          <a:sx n="80" d="100"/>
          <a:sy n="80" d="100"/>
        </p:scale>
        <p:origin x="1000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3812" y="0"/>
            <a:ext cx="3078290" cy="51349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48B96-639E-45A3-A0BA-2464DFDB1FAA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481584" y="1279287"/>
            <a:ext cx="6140577" cy="3454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10375" y="4925254"/>
            <a:ext cx="5682996" cy="402975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3812" y="9720804"/>
            <a:ext cx="3078290" cy="513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837353-30EB-4A48-80EB-173D804AEFBD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>
          <a:xfrm>
            <a:off x="481013" y="1279525"/>
            <a:ext cx="6140450" cy="3454400"/>
          </a:xfrm>
        </p:spPr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838200" y="365125"/>
            <a:ext cx="105156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1186774" y="1778438"/>
            <a:ext cx="4873574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1186774" y="2665379"/>
            <a:ext cx="4873574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938" y="1778438"/>
            <a:ext cx="4897576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938" y="2665379"/>
            <a:ext cx="4897576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416534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617220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4165349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2017/12/9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CN" altLang="en-US" dirty="0" smtClean="0"/>
              <a:t>列表、边框与色彩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zh-CN" altLang="en-US" dirty="0" smtClean="0"/>
              <a:t>第三课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16810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040765" y="628650"/>
            <a:ext cx="2449830" cy="52197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  <a:sym typeface="+mn-ea"/>
              </a:rPr>
              <a:t>边框颜色(CSS)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398905" y="1270635"/>
            <a:ext cx="9143365" cy="50736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p {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    border-color: +颜色;}</a:t>
            </a:r>
          </a:p>
          <a:p>
            <a:pPr algn="l">
              <a:lnSpc>
                <a:spcPct val="90000"/>
              </a:lnSpc>
              <a:buNone/>
            </a:pPr>
            <a:endParaRPr lang="zh-CN" altLang="en-US" sz="2400">
              <a:latin typeface="DengXian" panose="02010600030101010101" charset="-122"/>
              <a:ea typeface="DengXian" panose="02010600030101010101" charset="-122"/>
            </a:endParaRP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每条边框设置不同颜色：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p {</a:t>
            </a:r>
            <a:endParaRPr lang="zh-CN" altLang="en-US" sz="2400">
              <a:latin typeface="DengXian" panose="02010600030101010101" charset="-122"/>
              <a:ea typeface="DengXian" panose="02010600030101010101" charset="-122"/>
            </a:endParaRP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   border-color: +颜色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1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颜色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2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颜色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3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颜色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4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;}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颜色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1,2,3,4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分别对应上、右、下、左的颜色</a:t>
            </a:r>
          </a:p>
          <a:p>
            <a:pPr algn="l">
              <a:lnSpc>
                <a:spcPct val="90000"/>
              </a:lnSpc>
              <a:buNone/>
            </a:pPr>
            <a:endParaRPr lang="zh-CN" altLang="en-US" sz="2400">
              <a:latin typeface="DengXian" panose="02010600030101010101" charset="-122"/>
              <a:ea typeface="DengXian" panose="02010600030101010101" charset="-122"/>
              <a:sym typeface="+mn-ea"/>
            </a:endParaRP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比如：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p.one {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          border-color: 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rgb(100, 100, 90)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;}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p.two {</a:t>
            </a:r>
          </a:p>
          <a:p>
            <a:pPr algn="l">
              <a:lnSpc>
                <a:spcPct val="90000"/>
              </a:lnSpc>
              <a:buNone/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          border-color: 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rgb(100, 100, 90) rgb(100, 90, 90)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rgb(90, 100,       	90)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rgb(100, 100, 100)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;}</a:t>
            </a:r>
          </a:p>
          <a:p>
            <a:pPr algn="l">
              <a:lnSpc>
                <a:spcPct val="90000"/>
              </a:lnSpc>
              <a:buNone/>
            </a:pPr>
            <a:endParaRPr lang="zh-CN" altLang="en-US" sz="2400">
              <a:latin typeface="DengXian" panose="02010600030101010101" charset="-122"/>
              <a:ea typeface="DengXian" panose="02010600030101010101" charset="-122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dirty="0" smtClean="0"/>
              <a:t>内容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CN" altLang="en-US" dirty="0" smtClean="0"/>
              <a:t>文本修饰（粗体、斜体、下划线）</a:t>
            </a:r>
            <a:endParaRPr lang="en-US" altLang="zh-CN" dirty="0" smtClean="0"/>
          </a:p>
          <a:p>
            <a:r>
              <a:rPr lang="zh-CN" altLang="en-US" dirty="0" smtClean="0"/>
              <a:t>列表</a:t>
            </a:r>
            <a:endParaRPr lang="en-US" altLang="zh-CN" dirty="0" smtClean="0"/>
          </a:p>
          <a:p>
            <a:r>
              <a:rPr lang="zh-CN" altLang="en-US" dirty="0" smtClean="0"/>
              <a:t>边框</a:t>
            </a:r>
            <a:endParaRPr lang="en-US" altLang="zh-CN" dirty="0" smtClean="0"/>
          </a:p>
          <a:p>
            <a:r>
              <a:rPr lang="zh-CN" altLang="en-US" dirty="0" smtClean="0"/>
              <a:t>色彩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24518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196340" y="1446530"/>
            <a:ext cx="6021705" cy="5835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200" b="1">
                <a:latin typeface="DengXian" panose="02010600030101010101" charset="-122"/>
                <a:ea typeface="DengXian" panose="02010600030101010101" charset="-122"/>
              </a:rPr>
              <a:t>设置粗体、斜体和下划线</a:t>
            </a:r>
            <a:r>
              <a:rPr lang="en-US" altLang="zh-CN" sz="3200" b="1">
                <a:latin typeface="DengXian" panose="02010600030101010101" charset="-122"/>
                <a:ea typeface="DengXian" panose="02010600030101010101" charset="-122"/>
              </a:rPr>
              <a:t>(HTML)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196340" y="2660015"/>
            <a:ext cx="7485380" cy="2127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30000"/>
              </a:lnSpc>
            </a:pP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</a:rPr>
              <a:t>粗体 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</a:rPr>
              <a:t>(Bold)</a:t>
            </a: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</a:rPr>
              <a:t>：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</a:rPr>
              <a:t>&lt;b&gt;+</a:t>
            </a: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</a:rPr>
              <a:t>文本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</a:rPr>
              <a:t>+</a:t>
            </a:r>
            <a:r>
              <a:rPr lang="en-US" altLang="zh-CN" sz="32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&lt;/b&gt;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斜体 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(Italic)</a:t>
            </a: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：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&lt;i&gt;+</a:t>
            </a: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文本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+&lt;/i&gt;</a:t>
            </a:r>
          </a:p>
          <a:p>
            <a:pPr>
              <a:lnSpc>
                <a:spcPct val="130000"/>
              </a:lnSpc>
            </a:pP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下划线 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(Underline)</a:t>
            </a: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：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&lt;u&gt;+</a:t>
            </a:r>
            <a:r>
              <a:rPr lang="zh-CN" altLang="en-US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文本</a:t>
            </a:r>
            <a:r>
              <a:rPr lang="en-US" altLang="zh-CN" sz="2800">
                <a:latin typeface="DengXian Light" panose="02010600030101010101" charset="-122"/>
                <a:ea typeface="DengXian Light" panose="02010600030101010101" charset="-122"/>
                <a:sym typeface="+mn-ea"/>
              </a:rPr>
              <a:t>+&lt;/u&gt;</a:t>
            </a:r>
            <a:endParaRPr lang="en-US" altLang="zh-CN">
              <a:latin typeface="DengXian Light" panose="02010600030101010101" charset="-122"/>
              <a:ea typeface="DengXian Light" panose="02010600030101010101" charset="-122"/>
            </a:endParaRPr>
          </a:p>
          <a:p>
            <a:endParaRPr lang="en-US" altLang="zh-CN">
              <a:latin typeface="DengXian Light" panose="02010600030101010101" charset="-122"/>
              <a:ea typeface="DengXian Light" panose="02010600030101010101" charset="-122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44880" y="1016000"/>
            <a:ext cx="6358255" cy="52197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添加、编辑有序列表和无序列表</a:t>
            </a:r>
            <a:r>
              <a:rPr lang="en-US" altLang="zh-CN" sz="2800" b="1">
                <a:latin typeface="DengXian" panose="02010600030101010101" charset="-122"/>
                <a:ea typeface="DengXian" panose="02010600030101010101" charset="-122"/>
              </a:rPr>
              <a:t>(HTML)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1430655" y="1812290"/>
            <a:ext cx="3468370" cy="19996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</a:rPr>
              <a:t>1.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</a:rPr>
              <a:t>有序列表：</a:t>
            </a:r>
          </a:p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</a:rPr>
              <a:t>&lt;ol&gt;</a:t>
            </a:r>
          </a:p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</a:rPr>
              <a:t>       &lt;li&gt; +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</a:rPr>
              <a:t>文本</a:t>
            </a:r>
            <a:r>
              <a:rPr lang="en-US" altLang="zh-CN" sz="2000">
                <a:latin typeface="DengXian" panose="02010600030101010101" charset="-122"/>
                <a:ea typeface="DengXian" panose="02010600030101010101" charset="-122"/>
              </a:rPr>
              <a:t>+&lt;/li&gt;</a:t>
            </a:r>
          </a:p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  <a:sym typeface="+mn-ea"/>
              </a:rPr>
              <a:t>       &lt;li&gt; +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  <a:sym typeface="+mn-ea"/>
              </a:rPr>
              <a:t>文本</a:t>
            </a:r>
            <a:r>
              <a:rPr lang="en-US" altLang="zh-CN" sz="2000">
                <a:latin typeface="DengXian" panose="02010600030101010101" charset="-122"/>
                <a:ea typeface="DengXian" panose="02010600030101010101" charset="-122"/>
                <a:sym typeface="+mn-ea"/>
              </a:rPr>
              <a:t>+&lt;/li&gt;</a:t>
            </a:r>
          </a:p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  <a:sym typeface="+mn-ea"/>
              </a:rPr>
              <a:t>       &lt;li&gt; +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  <a:sym typeface="+mn-ea"/>
              </a:rPr>
              <a:t>文本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+&lt;/li&gt;</a:t>
            </a:r>
          </a:p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</a:rPr>
              <a:t>&lt;/ol&gt;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430655" y="3838575"/>
            <a:ext cx="3468370" cy="23069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</a:rPr>
              <a:t>2. </a:t>
            </a:r>
            <a:r>
              <a:rPr lang="zh-CN" altLang="en-US" sz="2000" dirty="0">
                <a:latin typeface="DengXian" panose="02010600030101010101" charset="-122"/>
                <a:ea typeface="DengXian" panose="02010600030101010101" charset="-122"/>
              </a:rPr>
              <a:t>无序列表：</a:t>
            </a:r>
          </a:p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</a:rPr>
              <a:t>&lt;</a:t>
            </a:r>
            <a:r>
              <a:rPr lang="en-US" altLang="zh-CN" sz="2000" dirty="0" err="1">
                <a:latin typeface="DengXian" panose="02010600030101010101" charset="-122"/>
                <a:ea typeface="DengXian" panose="02010600030101010101" charset="-122"/>
              </a:rPr>
              <a:t>ul</a:t>
            </a:r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</a:rPr>
              <a:t>&gt;</a:t>
            </a:r>
          </a:p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       &lt;li&gt; + </a:t>
            </a:r>
            <a:r>
              <a:rPr lang="zh-CN" altLang="en-US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文本</a:t>
            </a:r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+&lt;/li&gt;</a:t>
            </a:r>
          </a:p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       &lt;li&gt; + </a:t>
            </a:r>
            <a:r>
              <a:rPr lang="zh-CN" altLang="en-US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文本</a:t>
            </a:r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+&lt;/li&gt;</a:t>
            </a:r>
          </a:p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       &lt;li&gt; + </a:t>
            </a:r>
            <a:r>
              <a:rPr lang="zh-CN" altLang="en-US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文本</a:t>
            </a:r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+&lt;/li&gt;</a:t>
            </a:r>
          </a:p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&lt;/</a:t>
            </a:r>
            <a:r>
              <a:rPr lang="en-US" altLang="zh-CN" sz="2000" dirty="0" err="1">
                <a:latin typeface="DengXian" panose="02010600030101010101" charset="-122"/>
                <a:ea typeface="DengXian" panose="02010600030101010101" charset="-122"/>
                <a:sym typeface="+mn-ea"/>
              </a:rPr>
              <a:t>ul</a:t>
            </a:r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&gt;</a:t>
            </a:r>
          </a:p>
          <a:p>
            <a:r>
              <a:rPr lang="en-US" altLang="zh-CN" sz="2000" dirty="0">
                <a:latin typeface="DengXian" panose="02010600030101010101" charset="-122"/>
                <a:ea typeface="DengXian" panose="02010600030101010101" charset="-122"/>
              </a:rPr>
              <a:t>   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本框 3"/>
          <p:cNvSpPr txBox="1"/>
          <p:nvPr/>
        </p:nvSpPr>
        <p:spPr>
          <a:xfrm>
            <a:off x="1691005" y="1247775"/>
            <a:ext cx="3558540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zh-CN" altLang="en-US"/>
          </a:p>
        </p:txBody>
      </p:sp>
      <p:sp>
        <p:nvSpPr>
          <p:cNvPr id="2" name="文本框 1"/>
          <p:cNvSpPr txBox="1"/>
          <p:nvPr/>
        </p:nvSpPr>
        <p:spPr>
          <a:xfrm>
            <a:off x="1091565" y="979805"/>
            <a:ext cx="4504690" cy="5219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设置列表的样式(CSS)</a:t>
            </a:r>
          </a:p>
        </p:txBody>
      </p:sp>
      <p:pic>
        <p:nvPicPr>
          <p:cNvPr id="3" name="图片 2" descr="[G38%W8OMUYYIJJ@Q`9%FU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31890" y="2329180"/>
            <a:ext cx="1790700" cy="1779270"/>
          </a:xfrm>
          <a:prstGeom prst="rect">
            <a:avLst/>
          </a:prstGeom>
        </p:spPr>
      </p:pic>
      <p:sp>
        <p:nvSpPr>
          <p:cNvPr id="5" name="文本框 4"/>
          <p:cNvSpPr txBox="1"/>
          <p:nvPr/>
        </p:nvSpPr>
        <p:spPr>
          <a:xfrm>
            <a:off x="1091565" y="2052320"/>
            <a:ext cx="4420235" cy="8299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ol {</a:t>
            </a:r>
          </a:p>
          <a:p>
            <a:pPr algn="l"/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     list-style-type: </a:t>
            </a:r>
            <a:r>
              <a:rPr lang="en-US" altLang="zh-CN" sz="2400" u="sng">
                <a:latin typeface="DengXian" panose="02010600030101010101" charset="-122"/>
                <a:ea typeface="DengXian" panose="02010600030101010101" charset="-122"/>
              </a:rPr>
              <a:t>+ 点的样式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</p:txBody>
      </p:sp>
      <p:pic>
        <p:nvPicPr>
          <p:cNvPr id="6" name="图片 5" descr="6LASFTX~}_I20NL%`CQEM_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811260" y="2329180"/>
            <a:ext cx="2094865" cy="4307840"/>
          </a:xfrm>
          <a:prstGeom prst="rect">
            <a:avLst/>
          </a:prstGeom>
        </p:spPr>
      </p:pic>
      <p:sp>
        <p:nvSpPr>
          <p:cNvPr id="7" name="文本框 6"/>
          <p:cNvSpPr txBox="1"/>
          <p:nvPr/>
        </p:nvSpPr>
        <p:spPr>
          <a:xfrm>
            <a:off x="6231890" y="1684020"/>
            <a:ext cx="17125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  <a:sym typeface="+mn-ea"/>
              </a:rPr>
              <a:t>1.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  <a:sym typeface="+mn-ea"/>
              </a:rPr>
              <a:t>无序列表：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8728710" y="1684020"/>
            <a:ext cx="1712595" cy="398780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r>
              <a:rPr lang="en-US" altLang="zh-CN" sz="2000">
                <a:latin typeface="DengXian" panose="02010600030101010101" charset="-122"/>
                <a:ea typeface="DengXian" panose="02010600030101010101" charset="-122"/>
                <a:sym typeface="+mn-ea"/>
              </a:rPr>
              <a:t>2.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  <a:sym typeface="+mn-ea"/>
              </a:rPr>
              <a:t>有序列表：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37615" y="809625"/>
            <a:ext cx="3397250" cy="4781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设置边框</a:t>
            </a:r>
            <a:endParaRPr lang="zh-CN" altLang="en-US" sz="320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3" name="文本框 2"/>
          <p:cNvSpPr txBox="1"/>
          <p:nvPr/>
        </p:nvSpPr>
        <p:spPr>
          <a:xfrm>
            <a:off x="1237615" y="1762760"/>
            <a:ext cx="7124065" cy="4741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1. 格式(CSS)</a:t>
            </a:r>
            <a:endParaRPr lang="zh-CN" altLang="en-US" sz="2400">
              <a:latin typeface="DengXian" panose="02010600030101010101" charset="-122"/>
              <a:ea typeface="DengXian" panose="02010600030101010101" charset="-122"/>
            </a:endParaRPr>
          </a:p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    p {</a:t>
            </a:r>
          </a:p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        border-width: </a:t>
            </a:r>
            <a:r>
              <a:rPr lang="en-US" altLang="zh-CN" sz="2400" u="sng">
                <a:latin typeface="DengXian" panose="02010600030101010101" charset="-122"/>
                <a:ea typeface="DengXian" panose="02010600030101010101" charset="-122"/>
              </a:rPr>
              <a:t>+</a:t>
            </a:r>
            <a:r>
              <a:rPr lang="zh-CN" altLang="en-US" sz="2400" u="sng">
                <a:latin typeface="DengXian" panose="02010600030101010101" charset="-122"/>
                <a:ea typeface="DengXian" panose="02010600030101010101" charset="-122"/>
              </a:rPr>
              <a:t>厚度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2.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边框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厚度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的种类</a:t>
            </a:r>
          </a:p>
          <a:p>
            <a:pPr algn="l">
              <a:lnSpc>
                <a:spcPct val="90000"/>
              </a:lnSpc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    thin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(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窄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),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medium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(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中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),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thick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(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厚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)</a:t>
            </a:r>
          </a:p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   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或者用像素的形式：比如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1px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，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2px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，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4px</a:t>
            </a:r>
          </a:p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</a:rPr>
              <a:t>3. </a:t>
            </a: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四条边设置不同的厚度</a:t>
            </a:r>
          </a:p>
          <a:p>
            <a:pPr algn="l">
              <a:lnSpc>
                <a:spcPct val="90000"/>
              </a:lnSpc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</a:rPr>
              <a:t>    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p {</a:t>
            </a:r>
            <a:endParaRPr lang="en-US" altLang="zh-CN" sz="2400">
              <a:latin typeface="DengXian" panose="02010600030101010101" charset="-122"/>
              <a:ea typeface="DengXian" panose="02010600030101010101" charset="-122"/>
            </a:endParaRPr>
          </a:p>
          <a:p>
            <a:pPr algn="l">
              <a:lnSpc>
                <a:spcPct val="90000"/>
              </a:lnSpc>
            </a:pP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       border-width: 1px 4px 12px 4px;}</a:t>
            </a:r>
          </a:p>
          <a:p>
            <a:pPr algn="l">
              <a:lnSpc>
                <a:spcPct val="90000"/>
              </a:lnSpc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    四个值分别代表上、右、下、左边的厚度</a:t>
            </a:r>
          </a:p>
          <a:p>
            <a:pPr algn="l">
              <a:lnSpc>
                <a:spcPct val="90000"/>
              </a:lnSpc>
            </a:pPr>
            <a:endParaRPr lang="zh-CN" altLang="en-US" sz="2400">
              <a:latin typeface="DengXian" panose="02010600030101010101" charset="-122"/>
              <a:ea typeface="DengXian" panose="02010600030101010101" charset="-122"/>
              <a:sym typeface="+mn-ea"/>
            </a:endParaRPr>
          </a:p>
          <a:p>
            <a:pPr algn="l">
              <a:lnSpc>
                <a:spcPct val="90000"/>
              </a:lnSpc>
            </a:pPr>
            <a:r>
              <a:rPr lang="zh-CN" altLang="en-US" sz="2400">
                <a:latin typeface="DengXian" panose="02010600030101010101" charset="-122"/>
                <a:ea typeface="DengXian" panose="02010600030101010101" charset="-122"/>
                <a:sym typeface="+mn-ea"/>
              </a:rPr>
              <a:t>注意：对于不同的段落设置不同的边框种类的时候要用到上节课学的</a:t>
            </a:r>
            <a:r>
              <a:rPr lang="en-US" altLang="zh-CN" sz="2400">
                <a:latin typeface="DengXian" panose="02010600030101010101" charset="-122"/>
                <a:ea typeface="DengXian" panose="02010600030101010101" charset="-122"/>
                <a:sym typeface="+mn-ea"/>
              </a:rPr>
              <a:t>class</a:t>
            </a:r>
          </a:p>
          <a:p>
            <a:pPr algn="l">
              <a:lnSpc>
                <a:spcPct val="90000"/>
              </a:lnSpc>
            </a:pPr>
            <a:endParaRPr lang="zh-CN" altLang="en-US" sz="240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8418830" y="3288030"/>
            <a:ext cx="3265805" cy="9220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&lt;p class="one"&gt;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aaaaa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&lt;p class="two"&gt;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bbbb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&lt;p class="three"&gt;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cccc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&lt;/p&gt;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8418830" y="4210050"/>
            <a:ext cx="3501390" cy="20300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p.one {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           border-width: 2px;}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p.two {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           border-width: thick;}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p.three {</a:t>
            </a:r>
          </a:p>
          <a:p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              border-width: 1px 4px 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	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12px 4px;}</a:t>
            </a:r>
          </a:p>
        </p:txBody>
      </p:sp>
      <p:sp>
        <p:nvSpPr>
          <p:cNvPr id="7" name="圆角矩形 6"/>
          <p:cNvSpPr/>
          <p:nvPr/>
        </p:nvSpPr>
        <p:spPr>
          <a:xfrm>
            <a:off x="8295005" y="3133725"/>
            <a:ext cx="3709670" cy="3202940"/>
          </a:xfrm>
          <a:prstGeom prst="round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lt1"/>
                </a:solidFill>
              </a14:hiddenFill>
            </a:ext>
          </a:ex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287780" y="1058545"/>
            <a:ext cx="2449830" cy="478155"/>
          </a:xfrm>
          <a:prstGeom prst="rect">
            <a:avLst/>
          </a:prstGeom>
          <a:noFill/>
        </p:spPr>
        <p:txBody>
          <a:bodyPr wrap="none" rtlCol="0" anchor="t">
            <a:spAutoFit/>
          </a:bodyPr>
          <a:lstStyle/>
          <a:p>
            <a:pPr algn="l">
              <a:lnSpc>
                <a:spcPct val="90000"/>
              </a:lnSpc>
            </a:pP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  <a:sym typeface="+mn-ea"/>
              </a:rPr>
              <a:t>边框样式(CSS)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426210" y="2024380"/>
            <a:ext cx="4906645" cy="353822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p.one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solid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p.two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dotted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p.three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dashed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p.four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double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p.five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groove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p.six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ridge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p.seven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inset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  <a:p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p.eight {border-style: </a:t>
            </a: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</a:rPr>
              <a:t>outset</a:t>
            </a:r>
            <a:r>
              <a:rPr lang="zh-CN" altLang="en-US" sz="2800">
                <a:latin typeface="DengXian" panose="02010600030101010101" charset="-122"/>
                <a:ea typeface="DengXian" panose="02010600030101010101" charset="-122"/>
              </a:rPr>
              <a:t>;}</a:t>
            </a:r>
          </a:p>
        </p:txBody>
      </p:sp>
      <p:pic>
        <p:nvPicPr>
          <p:cNvPr id="4" name="图片 3" descr="9BB6TWA4PE~[ZVRWTXS8MRQ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71260" y="2014855"/>
            <a:ext cx="3087370" cy="3547745"/>
          </a:xfrm>
          <a:prstGeom prst="rect">
            <a:avLst/>
          </a:prstGeom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24000" y="911860"/>
            <a:ext cx="2587625" cy="675005"/>
          </a:xfrm>
        </p:spPr>
        <p:txBody>
          <a:bodyPr>
            <a:normAutofit/>
          </a:bodyPr>
          <a:lstStyle/>
          <a:p>
            <a:pPr algn="l">
              <a:lnSpc>
                <a:spcPct val="100000"/>
              </a:lnSpc>
            </a:pP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  <a:cs typeface="+mn-cs"/>
              </a:rPr>
              <a:t>插入链接&lt;a&gt;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524000" y="1934845"/>
            <a:ext cx="7971790" cy="2534285"/>
          </a:xfrm>
        </p:spPr>
        <p:txBody>
          <a:bodyPr/>
          <a:lstStyle/>
          <a:p>
            <a:pPr algn="l"/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1. 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格式：      </a:t>
            </a:r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				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</a:rPr>
              <a:t> 取的名字</a:t>
            </a:r>
          </a:p>
          <a:p>
            <a:pPr algn="l"/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&lt;a href="http://www.taobao.com"&gt;11.11&lt;/a&gt;</a:t>
            </a:r>
          </a:p>
          <a:p>
            <a:pPr algn="l"/>
            <a:r>
              <a:rPr lang="en-US" altLang="zh-CN">
                <a:latin typeface="DengXian" panose="02010600030101010101" charset="-122"/>
                <a:ea typeface="DengXian" panose="02010600030101010101" charset="-122"/>
              </a:rPr>
              <a:t>                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</a:rPr>
              <a:t>打开链接的标签 </a:t>
            </a:r>
            <a:r>
              <a:rPr lang="zh-CN" altLang="en-US">
                <a:latin typeface="DengXian" panose="02010600030101010101" charset="-122"/>
                <a:ea typeface="DengXian" panose="02010600030101010101" charset="-122"/>
              </a:rPr>
              <a:t>                </a:t>
            </a:r>
            <a:r>
              <a:rPr lang="zh-CN" altLang="en-US" sz="2000">
                <a:latin typeface="DengXian" panose="02010600030101010101" charset="-122"/>
                <a:ea typeface="DengXian" panose="02010600030101010101" charset="-122"/>
              </a:rPr>
              <a:t>     关闭链接的标签</a:t>
            </a:r>
          </a:p>
          <a:p>
            <a:pPr algn="l"/>
            <a:endParaRPr lang="zh-CN" altLang="en-US" sz="2000">
              <a:latin typeface="DengXian" panose="02010600030101010101" charset="-122"/>
              <a:ea typeface="DengXian" panose="02010600030101010101" charset="-122"/>
            </a:endParaRPr>
          </a:p>
        </p:txBody>
      </p:sp>
      <p:sp>
        <p:nvSpPr>
          <p:cNvPr id="2050" name=" 2050"/>
          <p:cNvSpPr/>
          <p:nvPr/>
        </p:nvSpPr>
        <p:spPr bwMode="auto">
          <a:xfrm rot="16200000" flipH="1">
            <a:off x="3911600" y="807720"/>
            <a:ext cx="238125" cy="402780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4" name=" 2050"/>
          <p:cNvSpPr/>
          <p:nvPr/>
        </p:nvSpPr>
        <p:spPr bwMode="auto">
          <a:xfrm rot="16200000" flipH="1">
            <a:off x="7247255" y="2432685"/>
            <a:ext cx="238125" cy="777875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  <p:sp>
        <p:nvSpPr>
          <p:cNvPr id="5" name=" 2050"/>
          <p:cNvSpPr/>
          <p:nvPr/>
        </p:nvSpPr>
        <p:spPr bwMode="auto">
          <a:xfrm rot="5400000" flipH="1">
            <a:off x="6571615" y="1964690"/>
            <a:ext cx="238125" cy="814070"/>
          </a:xfrm>
          <a:custGeom>
            <a:avLst/>
            <a:gdLst>
              <a:gd name="T0" fmla="*/ 2147483646 w 41"/>
              <a:gd name="T1" fmla="*/ 2147483646 h 281"/>
              <a:gd name="T2" fmla="*/ 2147483646 w 41"/>
              <a:gd name="T3" fmla="*/ 2147483646 h 281"/>
              <a:gd name="T4" fmla="*/ 0 w 41"/>
              <a:gd name="T5" fmla="*/ 0 h 281"/>
              <a:gd name="T6" fmla="*/ 2147483646 w 41"/>
              <a:gd name="T7" fmla="*/ 2147483646 h 281"/>
              <a:gd name="T8" fmla="*/ 2147483646 w 41"/>
              <a:gd name="T9" fmla="*/ 2147483646 h 281"/>
              <a:gd name="T10" fmla="*/ 2147483646 w 41"/>
              <a:gd name="T11" fmla="*/ 2147483646 h 281"/>
              <a:gd name="T12" fmla="*/ 2147483646 w 41"/>
              <a:gd name="T13" fmla="*/ 2147483646 h 281"/>
              <a:gd name="T14" fmla="*/ 2147483646 w 41"/>
              <a:gd name="T15" fmla="*/ 2147483646 h 281"/>
              <a:gd name="T16" fmla="*/ 2147483646 w 41"/>
              <a:gd name="T17" fmla="*/ 2147483646 h 281"/>
              <a:gd name="T18" fmla="*/ 2147483646 w 41"/>
              <a:gd name="T19" fmla="*/ 2147483646 h 281"/>
              <a:gd name="T20" fmla="*/ 2147483646 w 41"/>
              <a:gd name="T21" fmla="*/ 2147483646 h 281"/>
              <a:gd name="T22" fmla="*/ 2147483646 w 41"/>
              <a:gd name="T23" fmla="*/ 2147483646 h 281"/>
              <a:gd name="T24" fmla="*/ 2147483646 w 41"/>
              <a:gd name="T25" fmla="*/ 2147483646 h 281"/>
              <a:gd name="T26" fmla="*/ 0 w 41"/>
              <a:gd name="T27" fmla="*/ 2147483646 h 281"/>
              <a:gd name="T28" fmla="*/ 2147483646 w 41"/>
              <a:gd name="T29" fmla="*/ 2147483646 h 281"/>
              <a:gd name="T30" fmla="*/ 2147483646 w 41"/>
              <a:gd name="T31" fmla="*/ 2147483646 h 281"/>
              <a:gd name="T32" fmla="*/ 2147483646 w 41"/>
              <a:gd name="T33" fmla="*/ 2147483646 h 281"/>
              <a:gd name="T34" fmla="*/ 2147483646 w 41"/>
              <a:gd name="T35" fmla="*/ 2147483646 h 281"/>
              <a:gd name="T36" fmla="*/ 2147483646 w 41"/>
              <a:gd name="T37" fmla="*/ 2147483646 h 281"/>
              <a:gd name="T38" fmla="*/ 2147483646 w 41"/>
              <a:gd name="T39" fmla="*/ 2147483646 h 281"/>
              <a:gd name="T40" fmla="*/ 2147483646 w 41"/>
              <a:gd name="T41" fmla="*/ 2147483646 h 281"/>
              <a:gd name="T42" fmla="*/ 2147483646 w 41"/>
              <a:gd name="T43" fmla="*/ 2147483646 h 281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0" t="0" r="r" b="b"/>
            <a:pathLst>
              <a:path w="41" h="281">
                <a:moveTo>
                  <a:pt x="15" y="41"/>
                </a:moveTo>
                <a:cubicBezTo>
                  <a:pt x="15" y="29"/>
                  <a:pt x="13" y="19"/>
                  <a:pt x="11" y="13"/>
                </a:cubicBezTo>
                <a:cubicBezTo>
                  <a:pt x="9" y="7"/>
                  <a:pt x="5" y="2"/>
                  <a:pt x="0" y="0"/>
                </a:cubicBezTo>
                <a:cubicBezTo>
                  <a:pt x="10" y="0"/>
                  <a:pt x="17" y="3"/>
                  <a:pt x="21" y="9"/>
                </a:cubicBezTo>
                <a:cubicBezTo>
                  <a:pt x="25" y="14"/>
                  <a:pt x="27" y="27"/>
                  <a:pt x="27" y="45"/>
                </a:cubicBezTo>
                <a:cubicBezTo>
                  <a:pt x="27" y="103"/>
                  <a:pt x="27" y="103"/>
                  <a:pt x="27" y="103"/>
                </a:cubicBezTo>
                <a:cubicBezTo>
                  <a:pt x="27" y="114"/>
                  <a:pt x="28" y="122"/>
                  <a:pt x="30" y="128"/>
                </a:cubicBezTo>
                <a:cubicBezTo>
                  <a:pt x="32" y="134"/>
                  <a:pt x="35" y="138"/>
                  <a:pt x="41" y="141"/>
                </a:cubicBezTo>
                <a:cubicBezTo>
                  <a:pt x="35" y="143"/>
                  <a:pt x="31" y="147"/>
                  <a:pt x="30" y="153"/>
                </a:cubicBezTo>
                <a:cubicBezTo>
                  <a:pt x="28" y="158"/>
                  <a:pt x="27" y="167"/>
                  <a:pt x="27" y="179"/>
                </a:cubicBezTo>
                <a:cubicBezTo>
                  <a:pt x="27" y="232"/>
                  <a:pt x="27" y="232"/>
                  <a:pt x="27" y="232"/>
                </a:cubicBezTo>
                <a:cubicBezTo>
                  <a:pt x="27" y="245"/>
                  <a:pt x="26" y="255"/>
                  <a:pt x="25" y="262"/>
                </a:cubicBezTo>
                <a:cubicBezTo>
                  <a:pt x="23" y="269"/>
                  <a:pt x="20" y="274"/>
                  <a:pt x="16" y="277"/>
                </a:cubicBezTo>
                <a:cubicBezTo>
                  <a:pt x="12" y="279"/>
                  <a:pt x="7" y="281"/>
                  <a:pt x="0" y="281"/>
                </a:cubicBezTo>
                <a:cubicBezTo>
                  <a:pt x="5" y="279"/>
                  <a:pt x="9" y="274"/>
                  <a:pt x="11" y="268"/>
                </a:cubicBezTo>
                <a:cubicBezTo>
                  <a:pt x="13" y="261"/>
                  <a:pt x="15" y="252"/>
                  <a:pt x="15" y="240"/>
                </a:cubicBezTo>
                <a:cubicBezTo>
                  <a:pt x="15" y="186"/>
                  <a:pt x="15" y="186"/>
                  <a:pt x="15" y="186"/>
                </a:cubicBezTo>
                <a:cubicBezTo>
                  <a:pt x="15" y="172"/>
                  <a:pt x="15" y="162"/>
                  <a:pt x="17" y="155"/>
                </a:cubicBezTo>
                <a:cubicBezTo>
                  <a:pt x="19" y="148"/>
                  <a:pt x="23" y="144"/>
                  <a:pt x="29" y="141"/>
                </a:cubicBezTo>
                <a:cubicBezTo>
                  <a:pt x="23" y="138"/>
                  <a:pt x="19" y="133"/>
                  <a:pt x="17" y="127"/>
                </a:cubicBezTo>
                <a:cubicBezTo>
                  <a:pt x="15" y="121"/>
                  <a:pt x="15" y="111"/>
                  <a:pt x="15" y="98"/>
                </a:cubicBezTo>
                <a:lnTo>
                  <a:pt x="15" y="4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anchor="ctr"/>
          <a:lstStyle>
            <a:defPPr>
              <a:defRPr lang="zh-CN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anose="020F0502020204030204" charset="0"/>
                <a:ea typeface="SimSun" panose="02010600030101010101" pitchFamily="2" charset="-122"/>
                <a:cs typeface="+mn-cs"/>
              </a:defRPr>
            </a:lvl9pPr>
          </a:lstStyle>
          <a:p>
            <a:endParaRPr lang="zh-CN" altLang="en-US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386840" y="637540"/>
            <a:ext cx="3054985" cy="647700"/>
          </a:xfrm>
        </p:spPr>
        <p:txBody>
          <a:bodyPr/>
          <a:lstStyle/>
          <a:p>
            <a:pPr algn="l">
              <a:lnSpc>
                <a:spcPct val="100000"/>
              </a:lnSpc>
            </a:pPr>
            <a:r>
              <a:rPr lang="zh-CN" altLang="en-US" sz="2800" b="1">
                <a:latin typeface="DengXian" panose="02010600030101010101" charset="-122"/>
                <a:ea typeface="DengXian" panose="02010600030101010101" charset="-122"/>
                <a:cs typeface="+mn-cs"/>
              </a:rPr>
              <a:t>RGB 色彩理论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1386840" y="1285240"/>
            <a:ext cx="8724900" cy="60007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1. </a:t>
            </a:r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</a:rPr>
              <a:t>rgb值</a:t>
            </a:r>
            <a:endParaRPr lang="en-US" altLang="zh-CN" sz="2400" dirty="0">
              <a:latin typeface="DengXian" panose="02010600030101010101" charset="-122"/>
              <a:ea typeface="DengXian" panose="02010600030101010101" charset="-122"/>
            </a:endParaRP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    </a:t>
            </a:r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</a:rPr>
              <a:t>rgb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(a, b, c)</a:t>
            </a: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    a, b, c 为三个数字分别代表生成颜色中红绿蓝的成分</a:t>
            </a: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2. 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用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HEX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编码表示颜色</a:t>
            </a:r>
          </a:p>
          <a:p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    即把</a:t>
            </a:r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</a:rPr>
              <a:t>rgb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值的三个数字转换成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16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进制</a:t>
            </a:r>
          </a:p>
          <a:p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        如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102</a:t>
            </a:r>
            <a:r>
              <a:rPr lang="en-US" altLang="zh-CN" sz="1400" dirty="0">
                <a:latin typeface="DengXian" panose="02010600030101010101" charset="-122"/>
                <a:ea typeface="DengXian" panose="02010600030101010101" charset="-122"/>
              </a:rPr>
              <a:t>(10)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-&gt;66</a:t>
            </a:r>
            <a:r>
              <a:rPr lang="en-US" altLang="zh-CN" sz="1400" dirty="0">
                <a:latin typeface="DengXian" panose="02010600030101010101" charset="-122"/>
                <a:ea typeface="DengXian" panose="02010600030101010101" charset="-122"/>
              </a:rPr>
              <a:t>(16)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, 205</a:t>
            </a:r>
            <a:r>
              <a:rPr lang="en-US" altLang="zh-CN" sz="1400" dirty="0">
                <a:latin typeface="DengXian" panose="02010600030101010101" charset="-122"/>
                <a:ea typeface="DengXian" panose="02010600030101010101" charset="-122"/>
              </a:rPr>
              <a:t>(10)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-&gt;cd</a:t>
            </a:r>
            <a:r>
              <a:rPr lang="en-US" altLang="zh-CN" sz="1400" dirty="0">
                <a:latin typeface="DengXian" panose="02010600030101010101" charset="-122"/>
                <a:ea typeface="DengXian" panose="02010600030101010101" charset="-122"/>
              </a:rPr>
              <a:t>(16)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, 170</a:t>
            </a:r>
            <a:r>
              <a:rPr lang="en-US" altLang="zh-CN" sz="1400" dirty="0">
                <a:latin typeface="DengXian" panose="02010600030101010101" charset="-122"/>
                <a:ea typeface="DengXian" panose="02010600030101010101" charset="-122"/>
              </a:rPr>
              <a:t>(10)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-&gt;aa</a:t>
            </a:r>
            <a:r>
              <a:rPr lang="en-US" altLang="zh-CN" sz="1400" dirty="0">
                <a:latin typeface="DengXian" panose="02010600030101010101" charset="-122"/>
                <a:ea typeface="DengXian" panose="02010600030101010101" charset="-122"/>
              </a:rPr>
              <a:t>(16)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所以</a:t>
            </a: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        </a:t>
            </a:r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</a:rPr>
              <a:t>rgb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(102, 205, 170) 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转化为 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#66cdaa</a:t>
            </a: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3. 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格式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(CSS)</a:t>
            </a:r>
          </a:p>
          <a:p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    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(1) 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字体颜色</a:t>
            </a:r>
          </a:p>
          <a:p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         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h1 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{</a:t>
            </a:r>
            <a:endParaRPr lang="en-US" altLang="zh-CN" sz="2400" dirty="0">
              <a:latin typeface="DengXian" panose="02010600030101010101" charset="-122"/>
              <a:ea typeface="DengXian" panose="02010600030101010101" charset="-122"/>
            </a:endParaRP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                color: </a:t>
            </a:r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</a:rPr>
              <a:t>rgb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(100, 100, 90);}</a:t>
            </a:r>
          </a:p>
          <a:p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 （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</a:rPr>
              <a:t>2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</a:rPr>
              <a:t>）</a:t>
            </a:r>
            <a:r>
              <a:rPr lang="zh-CN" altLang="en-US" sz="24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背景颜色</a:t>
            </a: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	h2 {</a:t>
            </a:r>
            <a:endParaRPr lang="en-US" altLang="zh-CN" sz="2400" dirty="0">
              <a:latin typeface="DengXian" panose="02010600030101010101" charset="-122"/>
              <a:ea typeface="DengXian" panose="02010600030101010101" charset="-122"/>
            </a:endParaRPr>
          </a:p>
          <a:p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                background-color: </a:t>
            </a:r>
            <a:r>
              <a:rPr lang="en-US" altLang="zh-CN" sz="2400" dirty="0" err="1">
                <a:latin typeface="DengXian" panose="02010600030101010101" charset="-122"/>
                <a:ea typeface="DengXian" panose="02010600030101010101" charset="-122"/>
                <a:sym typeface="+mn-ea"/>
              </a:rPr>
              <a:t>rgb</a:t>
            </a:r>
            <a:r>
              <a:rPr lang="en-US" altLang="zh-CN" sz="2400" dirty="0">
                <a:latin typeface="DengXian" panose="02010600030101010101" charset="-122"/>
                <a:ea typeface="DengXian" panose="02010600030101010101" charset="-122"/>
                <a:sym typeface="+mn-ea"/>
              </a:rPr>
              <a:t>(100, 100, 90);}</a:t>
            </a:r>
            <a:endParaRPr lang="en-US" altLang="zh-CN" sz="2400" dirty="0">
              <a:latin typeface="DengXian" panose="02010600030101010101" charset="-122"/>
              <a:ea typeface="DengXian" panose="02010600030101010101" charset="-122"/>
            </a:endParaRPr>
          </a:p>
          <a:p>
            <a:endParaRPr lang="en-US" altLang="zh-CN" sz="2400" dirty="0">
              <a:latin typeface="DengXian" panose="02010600030101010101" charset="-122"/>
              <a:ea typeface="DengXian" panose="02010600030101010101" charset="-122"/>
              <a:sym typeface="+mn-ea"/>
            </a:endParaRPr>
          </a:p>
          <a:p>
            <a:endParaRPr lang="zh-CN" altLang="en-US" sz="2400" dirty="0">
              <a:latin typeface="DengXian" panose="02010600030101010101" charset="-122"/>
              <a:ea typeface="DengXian" panose="02010600030101010101" charset="-122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635</Words>
  <Application>Microsoft Macintosh PowerPoint</Application>
  <PresentationFormat>Widescreen</PresentationFormat>
  <Paragraphs>94</Paragraphs>
  <Slides>10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8" baseType="lpstr">
      <vt:lpstr>Calibri</vt:lpstr>
      <vt:lpstr>Calibri Light</vt:lpstr>
      <vt:lpstr>DengXian</vt:lpstr>
      <vt:lpstr>DengXian Light</vt:lpstr>
      <vt:lpstr>SimSun</vt:lpstr>
      <vt:lpstr>宋体</vt:lpstr>
      <vt:lpstr>Arial</vt:lpstr>
      <vt:lpstr>Office 主题</vt:lpstr>
      <vt:lpstr>列表、边框与色彩</vt:lpstr>
      <vt:lpstr>内容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插入链接&lt;a&gt;</vt:lpstr>
      <vt:lpstr>RGB 色彩理论</vt:lpstr>
      <vt:lpstr>PowerPoint Presentation</vt:lpstr>
    </vt:vector>
  </TitlesOfParts>
  <LinksUpToDate>false</LinksUpToDate>
  <SharedDoc>false</SharedDoc>
  <HyperlinksChanged>false</HyperlinksChanged>
  <AppVersion>15.0040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kaycee</dc:creator>
  <cp:lastModifiedBy>Yu Zhibin</cp:lastModifiedBy>
  <cp:revision>14</cp:revision>
  <dcterms:created xsi:type="dcterms:W3CDTF">2017-11-08T11:00:00Z</dcterms:created>
  <dcterms:modified xsi:type="dcterms:W3CDTF">2017-12-09T03:50:03Z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2052-10.1.0.7023</vt:lpwstr>
  </property>
</Properties>
</file>